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1" r:id="rId9"/>
    <p:sldId id="272" r:id="rId10"/>
    <p:sldId id="261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4" r:id="rId20"/>
    <p:sldId id="277" r:id="rId21"/>
    <p:sldId id="282" r:id="rId22"/>
    <p:sldId id="283" r:id="rId23"/>
    <p:sldId id="285" r:id="rId24"/>
    <p:sldId id="286" r:id="rId25"/>
    <p:sldId id="260" r:id="rId26"/>
    <p:sldId id="287" r:id="rId27"/>
    <p:sldId id="288" r:id="rId28"/>
    <p:sldId id="289" r:id="rId29"/>
    <p:sldId id="290" r:id="rId30"/>
    <p:sldId id="291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4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013F-6BF4-274B-A0FD-D1BF0214466C}" type="datetimeFigureOut">
              <a:rPr lang="en-US" smtClean="0"/>
              <a:t>14/11/14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CB97E-1747-3E49-85DD-713CFFBD3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0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5873"/>
            <a:ext cx="7772400" cy="1470025"/>
          </a:xfrm>
        </p:spPr>
        <p:txBody>
          <a:bodyPr/>
          <a:lstStyle/>
          <a:p>
            <a:r>
              <a:rPr lang="en-US" dirty="0" smtClean="0"/>
              <a:t>Challenges in Bhutan’s internet 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5898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Szymon </a:t>
            </a:r>
            <a:r>
              <a:rPr lang="en-US" sz="2400" dirty="0" err="1" smtClean="0"/>
              <a:t>Zylinski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University of </a:t>
            </a:r>
            <a:r>
              <a:rPr lang="en-US" sz="2400" dirty="0" err="1" smtClean="0"/>
              <a:t>Warmia</a:t>
            </a:r>
            <a:r>
              <a:rPr lang="en-US" sz="2400" dirty="0" smtClean="0"/>
              <a:t> and </a:t>
            </a:r>
            <a:r>
              <a:rPr lang="en-US" sz="2400" dirty="0" err="1" smtClean="0"/>
              <a:t>Mazury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Olsztyn, Poland</a:t>
            </a:r>
            <a:endParaRPr lang="en-US" sz="2400" dirty="0"/>
          </a:p>
        </p:txBody>
      </p:sp>
      <p:pic>
        <p:nvPicPr>
          <p:cNvPr id="4" name="Picture 3" descr="Bhutan-Flag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38" y="332863"/>
            <a:ext cx="4472330" cy="298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45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8 at 14.2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5" y="205856"/>
            <a:ext cx="8650087" cy="609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9875" y="6455744"/>
            <a:ext cx="8463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/>
              <a:t>Annual </a:t>
            </a:r>
            <a:r>
              <a:rPr lang="en-GB" sz="1000" i="1" dirty="0" err="1"/>
              <a:t>InfoComm</a:t>
            </a:r>
            <a:r>
              <a:rPr lang="en-GB" sz="1000" i="1" dirty="0"/>
              <a:t> and Transport Statistical Bulletin (5th Edition, March 2014), </a:t>
            </a:r>
            <a:r>
              <a:rPr lang="en-GB" sz="1000" dirty="0"/>
              <a:t>Ministry of Information and Communications. Royal </a:t>
            </a:r>
            <a:r>
              <a:rPr lang="en-GB" sz="1000" dirty="0" err="1"/>
              <a:t>Governemt</a:t>
            </a:r>
            <a:r>
              <a:rPr lang="en-GB" sz="1000" dirty="0"/>
              <a:t> of Bhutan, Bhutan 2014, access: http://</a:t>
            </a:r>
            <a:r>
              <a:rPr lang="en-GB" sz="1000" dirty="0" err="1"/>
              <a:t>www.moic.gov.bt</a:t>
            </a:r>
            <a:r>
              <a:rPr lang="en-GB" sz="1000" dirty="0"/>
              <a:t>/</a:t>
            </a:r>
            <a:r>
              <a:rPr lang="en-GB" sz="1000" dirty="0" err="1"/>
              <a:t>daden</a:t>
            </a:r>
            <a:r>
              <a:rPr lang="en-GB" sz="1000" dirty="0"/>
              <a:t>/uploads/2014/04/statistic2013.pdf, 07.11.2014, p. </a:t>
            </a:r>
            <a:r>
              <a:rPr lang="en-GB" sz="1000" dirty="0" smtClean="0"/>
              <a:t>9.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698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518"/>
            <a:ext cx="8229600" cy="556164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/>
              <a:t>Sonam</a:t>
            </a:r>
            <a:r>
              <a:rPr lang="en-GB" b="1" dirty="0"/>
              <a:t> </a:t>
            </a:r>
            <a:r>
              <a:rPr lang="en-GB" b="1" dirty="0" err="1"/>
              <a:t>Tobgay</a:t>
            </a:r>
            <a:r>
              <a:rPr lang="en-GB" b="1" dirty="0"/>
              <a:t> and </a:t>
            </a:r>
            <a:r>
              <a:rPr lang="en-GB" b="1" dirty="0" err="1"/>
              <a:t>Kencho</a:t>
            </a:r>
            <a:r>
              <a:rPr lang="en-GB" b="1" dirty="0"/>
              <a:t> </a:t>
            </a:r>
            <a:r>
              <a:rPr lang="en-GB" b="1" dirty="0" err="1"/>
              <a:t>Wangmo</a:t>
            </a:r>
            <a:r>
              <a:rPr lang="en-GB" b="1" dirty="0"/>
              <a:t> named a few challenges that</a:t>
            </a:r>
            <a:r>
              <a:rPr lang="en-US" b="1" dirty="0"/>
              <a:t> Bhutan’s ICT sector faces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lack </a:t>
            </a:r>
            <a:r>
              <a:rPr lang="en-US" dirty="0"/>
              <a:t>of awareness and </a:t>
            </a:r>
            <a:r>
              <a:rPr lang="en-US" dirty="0" smtClean="0"/>
              <a:t>understanding</a:t>
            </a:r>
          </a:p>
          <a:p>
            <a:r>
              <a:rPr lang="en-US" dirty="0" smtClean="0"/>
              <a:t>lack </a:t>
            </a:r>
            <a:r>
              <a:rPr lang="en-US" dirty="0"/>
              <a:t>of ICT expertise and </a:t>
            </a:r>
            <a:r>
              <a:rPr lang="en-US" dirty="0" smtClean="0"/>
              <a:t>skills</a:t>
            </a:r>
          </a:p>
          <a:p>
            <a:r>
              <a:rPr lang="en-US" dirty="0" smtClean="0"/>
              <a:t>lack </a:t>
            </a:r>
            <a:r>
              <a:rPr lang="en-US" dirty="0"/>
              <a:t>of private sector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poor </a:t>
            </a:r>
            <a:r>
              <a:rPr lang="en-US" dirty="0"/>
              <a:t>research and development </a:t>
            </a:r>
            <a:r>
              <a:rPr lang="en-US" dirty="0" smtClean="0"/>
              <a:t>initiatives</a:t>
            </a:r>
          </a:p>
          <a:p>
            <a:r>
              <a:rPr lang="en-US" dirty="0" smtClean="0"/>
              <a:t>lack </a:t>
            </a:r>
            <a:r>
              <a:rPr lang="en-US" dirty="0"/>
              <a:t>of budget for ICT </a:t>
            </a:r>
            <a:r>
              <a:rPr lang="en-US" dirty="0" smtClean="0"/>
              <a:t>sector</a:t>
            </a:r>
          </a:p>
          <a:p>
            <a:r>
              <a:rPr lang="en-US" dirty="0" smtClean="0"/>
              <a:t>limited </a:t>
            </a:r>
            <a:r>
              <a:rPr lang="en-US" dirty="0"/>
              <a:t>internet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poor </a:t>
            </a:r>
            <a:r>
              <a:rPr lang="en-US" dirty="0"/>
              <a:t>content in the national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poor </a:t>
            </a:r>
            <a:r>
              <a:rPr lang="en-US" dirty="0"/>
              <a:t>local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difficulties </a:t>
            </a:r>
            <a:r>
              <a:rPr lang="en-US" dirty="0"/>
              <a:t>in deploying </a:t>
            </a:r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4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However </a:t>
            </a:r>
            <a:r>
              <a:rPr lang="en-US" dirty="0"/>
              <a:t>for the purpose of this </a:t>
            </a:r>
            <a:r>
              <a:rPr lang="en-US" dirty="0" err="1" smtClean="0"/>
              <a:t>prestantation</a:t>
            </a:r>
            <a:r>
              <a:rPr lang="en-US" dirty="0" smtClean="0"/>
              <a:t> </a:t>
            </a:r>
            <a:r>
              <a:rPr lang="en-US" u="sng" dirty="0"/>
              <a:t>3 </a:t>
            </a:r>
            <a:r>
              <a:rPr lang="en-GB" u="sng" dirty="0" smtClean="0"/>
              <a:t>categories </a:t>
            </a:r>
            <a:r>
              <a:rPr lang="en-GB" u="sng" dirty="0"/>
              <a:t>were developed</a:t>
            </a:r>
            <a:r>
              <a:rPr lang="en-GB" dirty="0"/>
              <a:t>: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- Axis of tradition and modernity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- Institutional involvement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- Terrain barriers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Axis of tradition and </a:t>
            </a:r>
            <a:r>
              <a:rPr lang="en-GB" dirty="0" smtClean="0"/>
              <a:t>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Sangay</a:t>
            </a:r>
            <a:r>
              <a:rPr lang="en-GB" dirty="0"/>
              <a:t> </a:t>
            </a:r>
            <a:r>
              <a:rPr lang="en-GB" dirty="0" err="1"/>
              <a:t>Ngedup</a:t>
            </a:r>
            <a:r>
              <a:rPr lang="en-GB" dirty="0"/>
              <a:t>, a former prime minister in one interview said: </a:t>
            </a: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“</a:t>
            </a:r>
            <a:r>
              <a:rPr lang="en-GB" sz="4000" i="1" dirty="0"/>
              <a:t>Until recently, we shied away from killing insects and yet now we Bhutanese are asked to watch people on TV blowing heads off with shotguns”</a:t>
            </a:r>
            <a:r>
              <a:rPr lang="en-GB" sz="4000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sz="1500" dirty="0" smtClean="0"/>
              <a:t>E</a:t>
            </a:r>
            <a:r>
              <a:rPr lang="en-GB" sz="1500" dirty="0"/>
              <a:t>. Weiner, </a:t>
            </a:r>
            <a:r>
              <a:rPr lang="en-GB" sz="1500" i="1" dirty="0" err="1"/>
              <a:t>Goegraphy</a:t>
            </a:r>
            <a:r>
              <a:rPr lang="en-GB" sz="1500" i="1" dirty="0"/>
              <a:t> of Bliss, </a:t>
            </a:r>
            <a:r>
              <a:rPr lang="en-GB" sz="1500" dirty="0"/>
              <a:t>New York 2008, p. 109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5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of tradition and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Technologies like information and communication (ICT) have become vital components in </a:t>
            </a:r>
            <a:r>
              <a:rPr lang="en-GB" u="sng" dirty="0"/>
              <a:t>teaching</a:t>
            </a:r>
            <a:r>
              <a:rPr lang="en-GB" dirty="0"/>
              <a:t> and </a:t>
            </a:r>
            <a:r>
              <a:rPr lang="en-GB" u="sng" dirty="0"/>
              <a:t>learning</a:t>
            </a:r>
            <a:r>
              <a:rPr lang="en-GB" dirty="0"/>
              <a:t> process and have alleviated innovation skills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GB" u="sng" dirty="0"/>
              <a:t>distance and online learning</a:t>
            </a:r>
            <a:r>
              <a:rPr lang="en-GB" dirty="0"/>
              <a:t> is often considered </a:t>
            </a:r>
            <a:r>
              <a:rPr lang="en-GB" u="sng" dirty="0"/>
              <a:t>suspicious</a:t>
            </a:r>
            <a:r>
              <a:rPr lang="en-GB" dirty="0"/>
              <a:t> by staff, employers, and students alike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43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of tradition and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Internet in Bhutan 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dirty="0" smtClean="0"/>
              <a:t>- is </a:t>
            </a:r>
            <a:r>
              <a:rPr lang="en-US" dirty="0"/>
              <a:t>welcomed by the </a:t>
            </a:r>
            <a:r>
              <a:rPr lang="en-US" u="sng" dirty="0"/>
              <a:t>youngest generation </a:t>
            </a:r>
            <a:r>
              <a:rPr lang="en-US" dirty="0"/>
              <a:t>that embraced it with great enthusiasm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is </a:t>
            </a:r>
            <a:r>
              <a:rPr lang="en-US" dirty="0"/>
              <a:t>used for </a:t>
            </a:r>
            <a:r>
              <a:rPr lang="en-US" u="sng" dirty="0"/>
              <a:t>learning</a:t>
            </a:r>
            <a:r>
              <a:rPr lang="en-US" dirty="0"/>
              <a:t> activities and improving language </a:t>
            </a:r>
            <a:r>
              <a:rPr lang="en-US" dirty="0" smtClean="0"/>
              <a:t>skills, instant </a:t>
            </a:r>
            <a:r>
              <a:rPr lang="en-US" u="sng" dirty="0"/>
              <a:t>communication</a:t>
            </a:r>
            <a:r>
              <a:rPr lang="en-US" dirty="0"/>
              <a:t> with family members across the country as well as abroad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of tradition and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593"/>
          </a:xfrm>
        </p:spPr>
        <p:txBody>
          <a:bodyPr/>
          <a:lstStyle/>
          <a:p>
            <a:r>
              <a:rPr lang="en-US" dirty="0"/>
              <a:t>Mobile connectivity and use of cellular phones to access </a:t>
            </a:r>
            <a:r>
              <a:rPr lang="en-US" u="sng" dirty="0"/>
              <a:t>social </a:t>
            </a:r>
            <a:r>
              <a:rPr lang="en-US" u="sng" dirty="0" smtClean="0"/>
              <a:t>media </a:t>
            </a:r>
            <a:r>
              <a:rPr lang="en-US" dirty="0"/>
              <a:t>is a trend growing exponentially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/>
              <a:t>Facebook</a:t>
            </a:r>
            <a:r>
              <a:rPr lang="en-US" dirty="0"/>
              <a:t> is a useful tool in bringing </a:t>
            </a:r>
            <a:r>
              <a:rPr lang="en-US" u="sng" dirty="0"/>
              <a:t>attention</a:t>
            </a:r>
            <a:r>
              <a:rPr lang="en-US" dirty="0"/>
              <a:t> to </a:t>
            </a:r>
            <a:r>
              <a:rPr lang="en-US" u="sng" dirty="0"/>
              <a:t>social problems </a:t>
            </a:r>
            <a:r>
              <a:rPr lang="en-US" dirty="0"/>
              <a:t>and </a:t>
            </a:r>
            <a:r>
              <a:rPr lang="en-US" dirty="0" smtClean="0"/>
              <a:t>difficulties: </a:t>
            </a:r>
            <a:r>
              <a:rPr lang="en-US" dirty="0"/>
              <a:t>Buddhist monk was sentenced to three-year in prison for possessing $3 worth of tobacco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ocial-Media-2014.jp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9"/>
          <a:stretch/>
        </p:blipFill>
        <p:spPr>
          <a:xfrm>
            <a:off x="1480788" y="1600200"/>
            <a:ext cx="6633492" cy="49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of tradition and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Income</a:t>
            </a:r>
            <a:r>
              <a:rPr lang="en-GB" dirty="0"/>
              <a:t> level does not play a big role in Internet usage but </a:t>
            </a:r>
            <a:r>
              <a:rPr lang="en-GB" u="sng" dirty="0"/>
              <a:t>level of education </a:t>
            </a:r>
            <a:r>
              <a:rPr lang="en-GB" dirty="0"/>
              <a:t>and </a:t>
            </a:r>
            <a:r>
              <a:rPr lang="en-GB" u="sng" dirty="0"/>
              <a:t>job</a:t>
            </a:r>
            <a:r>
              <a:rPr lang="en-GB" dirty="0"/>
              <a:t> </a:t>
            </a:r>
            <a:r>
              <a:rPr lang="en-GB" dirty="0" smtClean="0"/>
              <a:t>do </a:t>
            </a:r>
          </a:p>
          <a:p>
            <a:r>
              <a:rPr lang="en-GB" u="sng" dirty="0" smtClean="0"/>
              <a:t>Civil </a:t>
            </a:r>
            <a:r>
              <a:rPr lang="en-GB" u="sng" dirty="0"/>
              <a:t>servants</a:t>
            </a:r>
            <a:r>
              <a:rPr lang="en-GB" dirty="0"/>
              <a:t>, </a:t>
            </a:r>
            <a:r>
              <a:rPr lang="en-GB" u="sng" dirty="0"/>
              <a:t>corporate </a:t>
            </a:r>
            <a:r>
              <a:rPr lang="en-GB" dirty="0"/>
              <a:t>and </a:t>
            </a:r>
            <a:r>
              <a:rPr lang="en-GB" u="sng" dirty="0"/>
              <a:t>public employees </a:t>
            </a:r>
            <a:r>
              <a:rPr lang="en-GB" dirty="0"/>
              <a:t>spend more time browsing web, than business owners, students or people with other </a:t>
            </a:r>
            <a:r>
              <a:rPr lang="en-GB" dirty="0" smtClean="0"/>
              <a:t>profession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of tradition and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Eighteen </a:t>
            </a:r>
            <a:r>
              <a:rPr lang="en-GB" dirty="0"/>
              <a:t>different languages are spoken in Bhutan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3" descr="800px-Languages_of_Bhutan_with_label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4" y="2505044"/>
            <a:ext cx="7070148" cy="384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5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Axis of tradition and modernity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national language – Dzongkha – the only one with the native literary tradition</a:t>
            </a:r>
            <a:r>
              <a:rPr lang="en-US" dirty="0"/>
              <a:t> </a:t>
            </a:r>
            <a:r>
              <a:rPr lang="en-GB" dirty="0"/>
              <a:t>is well known to most of the Bhutanese, however it written form is not familiar to the majority of Bhutanese people</a:t>
            </a:r>
            <a:r>
              <a:rPr lang="en-GB" dirty="0" smtClean="0"/>
              <a:t>:</a:t>
            </a:r>
          </a:p>
          <a:p>
            <a:r>
              <a:rPr lang="en-GB" dirty="0" smtClean="0"/>
              <a:t>19,3</a:t>
            </a:r>
            <a:r>
              <a:rPr lang="en-GB" dirty="0"/>
              <a:t>% read Bhutanese websites in </a:t>
            </a:r>
            <a:r>
              <a:rPr lang="en-GB" dirty="0" smtClean="0"/>
              <a:t>English</a:t>
            </a:r>
          </a:p>
          <a:p>
            <a:r>
              <a:rPr lang="en-GB" dirty="0" smtClean="0"/>
              <a:t>0.4</a:t>
            </a:r>
            <a:r>
              <a:rPr lang="en-GB" dirty="0"/>
              <a:t>% read in Dzongkha</a:t>
            </a:r>
            <a:r>
              <a:rPr lang="en-US" dirty="0"/>
              <a:t>  </a:t>
            </a:r>
          </a:p>
        </p:txBody>
      </p:sp>
      <p:pic>
        <p:nvPicPr>
          <p:cNvPr id="4" name="Picture 3" descr="Screen Shot 2014-11-09 at 07.59.46.pn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4" y="0"/>
            <a:ext cx="3940276" cy="69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onBhut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5" y="1156168"/>
            <a:ext cx="8453820" cy="417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56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involvement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the beginning of new media introduction </a:t>
            </a:r>
            <a:r>
              <a:rPr lang="en-GB" u="sng" dirty="0" smtClean="0"/>
              <a:t>help</a:t>
            </a:r>
            <a:r>
              <a:rPr lang="en-GB" dirty="0" smtClean="0"/>
              <a:t> </a:t>
            </a:r>
            <a:r>
              <a:rPr lang="en-GB" dirty="0"/>
              <a:t>from outside </a:t>
            </a:r>
            <a:r>
              <a:rPr lang="en-GB" dirty="0" smtClean="0"/>
              <a:t>organizations needed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GB" u="sng" dirty="0"/>
              <a:t>Pan Asia Networking</a:t>
            </a:r>
            <a:r>
              <a:rPr lang="en-GB" dirty="0"/>
              <a:t>, helped establish Bhutan’s first Internet provider </a:t>
            </a:r>
            <a:r>
              <a:rPr lang="en-GB" u="sng" dirty="0" err="1"/>
              <a:t>DrukNet</a:t>
            </a:r>
            <a:r>
              <a:rPr lang="en-GB" dirty="0"/>
              <a:t>, international email access and helped built training facilities</a:t>
            </a:r>
            <a:r>
              <a:rPr lang="en-US" dirty="0"/>
              <a:t> </a:t>
            </a:r>
          </a:p>
        </p:txBody>
      </p:sp>
      <p:pic>
        <p:nvPicPr>
          <p:cNvPr id="4" name="Picture 3" descr="nsrc-druknet-rub-logo-m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5" r="-1569"/>
          <a:stretch/>
        </p:blipFill>
        <p:spPr>
          <a:xfrm>
            <a:off x="5044965" y="5080653"/>
            <a:ext cx="2828971" cy="12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involvement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u="sng" dirty="0" smtClean="0"/>
              <a:t>Ministry </a:t>
            </a:r>
            <a:r>
              <a:rPr lang="en-GB" u="sng" dirty="0"/>
              <a:t>of Education </a:t>
            </a:r>
            <a:r>
              <a:rPr lang="en-GB" dirty="0"/>
              <a:t>(MOE) in the year 2000 started </a:t>
            </a:r>
            <a:r>
              <a:rPr lang="en-GB" dirty="0" smtClean="0"/>
              <a:t>supporting </a:t>
            </a:r>
            <a:r>
              <a:rPr lang="en-GB" dirty="0"/>
              <a:t>the higher secondary schools particularly with providing computers, LCD’s, internet, multimedia and e-learning resources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15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involvement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Education </a:t>
            </a:r>
            <a:r>
              <a:rPr lang="en-US" u="sng" dirty="0"/>
              <a:t>Information Technology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- started </a:t>
            </a:r>
            <a:r>
              <a:rPr lang="en-US" dirty="0"/>
              <a:t>in 2003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provides </a:t>
            </a:r>
            <a:r>
              <a:rPr lang="en-US" dirty="0"/>
              <a:t>teachers and students with the basic ICT </a:t>
            </a:r>
            <a:r>
              <a:rPr lang="en-US" dirty="0" smtClean="0"/>
              <a:t>knowledge</a:t>
            </a:r>
            <a:br>
              <a:rPr lang="en-US" dirty="0" smtClean="0"/>
            </a:br>
            <a:r>
              <a:rPr lang="en-US" dirty="0" smtClean="0"/>
              <a:t>- equip </a:t>
            </a:r>
            <a:r>
              <a:rPr lang="en-US" u="sng" dirty="0"/>
              <a:t>75%</a:t>
            </a:r>
            <a:r>
              <a:rPr lang="en-US" dirty="0"/>
              <a:t> </a:t>
            </a:r>
            <a:r>
              <a:rPr lang="en-US" dirty="0" smtClean="0"/>
              <a:t>of schools with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involvement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u="sng" dirty="0" smtClean="0"/>
              <a:t>quality</a:t>
            </a:r>
            <a:r>
              <a:rPr lang="en-GB" dirty="0" smtClean="0"/>
              <a:t> of web discourse may be improved </a:t>
            </a:r>
          </a:p>
          <a:p>
            <a:r>
              <a:rPr lang="en-GB" dirty="0" smtClean="0"/>
              <a:t>In 2007 The </a:t>
            </a:r>
            <a:r>
              <a:rPr lang="en-GB" u="sng" dirty="0" smtClean="0"/>
              <a:t>Bhutan Information, Communication and Media Authority </a:t>
            </a:r>
            <a:r>
              <a:rPr lang="en-GB" dirty="0" smtClean="0"/>
              <a:t>(BICMA) requested internet providers</a:t>
            </a:r>
            <a:r>
              <a:rPr lang="en-US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block, </a:t>
            </a:r>
            <a:r>
              <a:rPr lang="en-GB" dirty="0"/>
              <a:t>in their opinion </a:t>
            </a:r>
            <a:r>
              <a:rPr lang="en-GB" dirty="0" smtClean="0"/>
              <a:t>offensive, </a:t>
            </a:r>
            <a:r>
              <a:rPr lang="en-GB" dirty="0"/>
              <a:t>website: </a:t>
            </a:r>
            <a:r>
              <a:rPr lang="en-GB" u="sng" dirty="0" err="1"/>
              <a:t>bhutantimes.com</a:t>
            </a:r>
            <a:r>
              <a:rPr lang="en-GB" dirty="0"/>
              <a:t>, which presented information about Bhutan both from local and international perspective</a:t>
            </a:r>
            <a:r>
              <a:rPr lang="en-US" dirty="0"/>
              <a:t> </a:t>
            </a:r>
          </a:p>
        </p:txBody>
      </p:sp>
      <p:pic>
        <p:nvPicPr>
          <p:cNvPr id="4" name="Picture 3" descr="Logo_gazety_-Bhutan_Times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68" y="5292348"/>
            <a:ext cx="5908569" cy="137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1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involvement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Main </a:t>
            </a:r>
            <a:r>
              <a:rPr lang="en-GB" dirty="0"/>
              <a:t>hubs of transferring information among locals are </a:t>
            </a:r>
            <a:r>
              <a:rPr lang="en-GB" u="sng" dirty="0"/>
              <a:t>Community Centres </a:t>
            </a:r>
            <a:endParaRPr lang="en-GB" u="sng" dirty="0" smtClean="0"/>
          </a:p>
          <a:p>
            <a:r>
              <a:rPr lang="en-GB" dirty="0"/>
              <a:t>Out of 185 Community Centres 63 are connected with Interne</a:t>
            </a:r>
            <a:r>
              <a:rPr lang="en-US" dirty="0"/>
              <a:t> </a:t>
            </a:r>
          </a:p>
        </p:txBody>
      </p:sp>
      <p:pic>
        <p:nvPicPr>
          <p:cNvPr id="4" name="Picture 3" descr="READ-profile-page-children-at-comp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28" y="4102983"/>
            <a:ext cx="3835871" cy="239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03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08 at 14.0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5" y="317116"/>
            <a:ext cx="8666557" cy="545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45817" y="6082828"/>
            <a:ext cx="705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Annual </a:t>
            </a:r>
            <a:r>
              <a:rPr lang="en-GB" sz="1400" i="1" dirty="0" err="1"/>
              <a:t>InfoComm</a:t>
            </a:r>
            <a:r>
              <a:rPr lang="en-GB" sz="1400" i="1" dirty="0"/>
              <a:t> and Transport Statistical Bulletin (5th Edition, March 2014), </a:t>
            </a:r>
            <a:r>
              <a:rPr lang="en-GB" sz="1400" dirty="0"/>
              <a:t>Ministry of Information and Communications. Royal </a:t>
            </a:r>
            <a:r>
              <a:rPr lang="en-GB" sz="1400" dirty="0" err="1"/>
              <a:t>Governemt</a:t>
            </a:r>
            <a:r>
              <a:rPr lang="en-GB" sz="1400" dirty="0"/>
              <a:t> of Bhutan, Bhutan 2014, p. 5.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45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Institutional involvement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Most </a:t>
            </a:r>
            <a:r>
              <a:rPr lang="en-GB" dirty="0"/>
              <a:t>recent Bhutan’s investment into expanding digital topography is the creation of first IT park “</a:t>
            </a:r>
            <a:r>
              <a:rPr lang="en-GB" dirty="0" err="1"/>
              <a:t>Thimphu</a:t>
            </a:r>
            <a:r>
              <a:rPr lang="en-GB" dirty="0"/>
              <a:t> </a:t>
            </a:r>
            <a:r>
              <a:rPr lang="en-GB" dirty="0" err="1"/>
              <a:t>TechPark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11-14 at 10.2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15" y="1234882"/>
            <a:ext cx="3411085" cy="106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60x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2" y="4092912"/>
            <a:ext cx="7112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99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utan-gangtey.jpg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18"/>
            <a:ext cx="9144000" cy="5445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Terrain barriers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Bhutan </a:t>
            </a:r>
            <a:r>
              <a:rPr lang="en-GB" dirty="0"/>
              <a:t>is a mountainous country in the Himalayas with the elevation from 100m to </a:t>
            </a:r>
            <a:r>
              <a:rPr lang="en-GB" dirty="0" smtClean="0"/>
              <a:t>7000m </a:t>
            </a:r>
          </a:p>
          <a:p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is extremely </a:t>
            </a:r>
            <a:r>
              <a:rPr lang="en-GB" u="sng" dirty="0"/>
              <a:t>difficult</a:t>
            </a:r>
            <a:r>
              <a:rPr lang="en-GB" dirty="0"/>
              <a:t> and </a:t>
            </a:r>
            <a:r>
              <a:rPr lang="en-GB" u="sng" dirty="0"/>
              <a:t>expensive</a:t>
            </a:r>
            <a:r>
              <a:rPr lang="en-GB" dirty="0"/>
              <a:t> to lay infrastructure necessary to connect scattered human settlement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301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Terrain barriers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ain </a:t>
            </a:r>
            <a:r>
              <a:rPr lang="en-GB" dirty="0"/>
              <a:t>towns have Internet </a:t>
            </a:r>
            <a:r>
              <a:rPr lang="en-GB" dirty="0" smtClean="0"/>
              <a:t>connection </a:t>
            </a:r>
          </a:p>
          <a:p>
            <a:r>
              <a:rPr lang="en-GB" dirty="0" smtClean="0"/>
              <a:t>People </a:t>
            </a:r>
            <a:r>
              <a:rPr lang="en-GB" dirty="0"/>
              <a:t>from rural areas do not have access to it and to get to the nearest internet point it may take up to </a:t>
            </a:r>
            <a:r>
              <a:rPr lang="en-GB" u="sng" dirty="0"/>
              <a:t>12 days of walking</a:t>
            </a:r>
            <a:r>
              <a:rPr lang="en-US" u="sng" dirty="0"/>
              <a:t> </a:t>
            </a:r>
          </a:p>
        </p:txBody>
      </p:sp>
      <p:pic>
        <p:nvPicPr>
          <p:cNvPr id="4" name="Picture 3" descr="national-memorial-chorten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0" y="4419294"/>
            <a:ext cx="3446364" cy="229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91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Main_Road_in_Thimphu.jpg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Terrain barriers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Natural </a:t>
            </a:r>
            <a:r>
              <a:rPr lang="en-GB" u="sng" dirty="0"/>
              <a:t>barriers</a:t>
            </a:r>
            <a:r>
              <a:rPr lang="en-GB" dirty="0"/>
              <a:t> also </a:t>
            </a:r>
            <a:r>
              <a:rPr lang="en-GB" u="sng" dirty="0"/>
              <a:t>block</a:t>
            </a:r>
            <a:r>
              <a:rPr lang="en-GB" dirty="0"/>
              <a:t> newest technological </a:t>
            </a:r>
            <a:r>
              <a:rPr lang="en-GB" dirty="0" smtClean="0"/>
              <a:t>endeavours </a:t>
            </a:r>
          </a:p>
          <a:p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communication technologies (such as 4G connections) are only deployed in the capitol – Thimpu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4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or </a:t>
            </a:r>
            <a:r>
              <a:rPr lang="en-GB" dirty="0"/>
              <a:t>centuries it was isolated from the outside world and cultivated its own set of traditions, beliefs </a:t>
            </a:r>
            <a:endParaRPr lang="en-GB" dirty="0" smtClean="0"/>
          </a:p>
          <a:p>
            <a:r>
              <a:rPr lang="en-GB" dirty="0"/>
              <a:t>modern communication technologies: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radio </a:t>
            </a:r>
            <a:r>
              <a:rPr lang="en-GB" dirty="0"/>
              <a:t>and </a:t>
            </a:r>
            <a:r>
              <a:rPr lang="en-GB" dirty="0" smtClean="0"/>
              <a:t>press </a:t>
            </a:r>
            <a:r>
              <a:rPr lang="en-GB" dirty="0"/>
              <a:t>1980’s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TV  1999</a:t>
            </a:r>
            <a:br>
              <a:rPr lang="en-US" dirty="0" smtClean="0"/>
            </a:br>
            <a:r>
              <a:rPr lang="en-US" dirty="0" smtClean="0"/>
              <a:t>- Internet 2000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2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Terrain barriers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Government of Bhutan fully understands the need of establishing </a:t>
            </a:r>
            <a:r>
              <a:rPr lang="en-GB" dirty="0" smtClean="0"/>
              <a:t>competitive</a:t>
            </a:r>
            <a:r>
              <a:rPr lang="en-GB" dirty="0"/>
              <a:t>, level-playing and reliable ICT infrastructure </a:t>
            </a:r>
            <a:r>
              <a:rPr lang="en-GB" dirty="0" smtClean="0"/>
              <a:t>market because </a:t>
            </a:r>
            <a:r>
              <a:rPr lang="en-GB" dirty="0"/>
              <a:t>it has the potential to overcome geographical challenges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Bhutan+Crowns+World+Youngest+Monarch+mItrKaWeEJ7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65" y="4186299"/>
            <a:ext cx="3710959" cy="247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172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0310" cy="4750617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Siok</a:t>
            </a:r>
            <a:r>
              <a:rPr lang="en-GB" dirty="0"/>
              <a:t> Sian </a:t>
            </a:r>
            <a:r>
              <a:rPr lang="en-GB" dirty="0" err="1"/>
              <a:t>Pek-Dorji</a:t>
            </a:r>
            <a:r>
              <a:rPr lang="en-GB" dirty="0"/>
              <a:t>, Media Consultant from Thimpu, an insider of </a:t>
            </a:r>
            <a:r>
              <a:rPr lang="en-GB" dirty="0" err="1"/>
              <a:t>Bhutam</a:t>
            </a:r>
            <a:r>
              <a:rPr lang="en-GB" dirty="0"/>
              <a:t> mentality, tradition and media </a:t>
            </a:r>
            <a:r>
              <a:rPr lang="en-GB" dirty="0" smtClean="0"/>
              <a:t> </a:t>
            </a:r>
          </a:p>
          <a:p>
            <a:r>
              <a:rPr lang="en-GB" sz="4000" i="1" dirty="0" smtClean="0"/>
              <a:t>“</a:t>
            </a:r>
            <a:r>
              <a:rPr lang="en-GB" sz="4000" i="1" dirty="0"/>
              <a:t>We should avoid the &lt;&lt;dumbing down&gt;&gt; of media that is happening elsewhere in the world, where media feed misinformation and provide sensationalism producing a Disney-type happiness and entertainment; this will lead us far from the path to </a:t>
            </a:r>
            <a:r>
              <a:rPr lang="en-GB" sz="4000" i="1" dirty="0" smtClean="0"/>
              <a:t>GNH”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1160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paper</a:t>
            </a:r>
          </a:p>
          <a:p>
            <a:r>
              <a:rPr lang="en-GB" dirty="0"/>
              <a:t>English is the language </a:t>
            </a:r>
            <a:r>
              <a:rPr lang="en-GB" dirty="0" smtClean="0"/>
              <a:t>of: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education</a:t>
            </a:r>
            <a:br>
              <a:rPr lang="en-GB" dirty="0" smtClean="0"/>
            </a:br>
            <a:r>
              <a:rPr lang="en-GB" dirty="0" smtClean="0"/>
              <a:t>politics </a:t>
            </a:r>
            <a:br>
              <a:rPr lang="en-GB" dirty="0" smtClean="0"/>
            </a:br>
            <a:r>
              <a:rPr lang="en-GB" dirty="0" smtClean="0"/>
              <a:t>most media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u="sng" dirty="0" smtClean="0"/>
              <a:t>Computer</a:t>
            </a:r>
            <a:r>
              <a:rPr lang="en-GB" dirty="0" smtClean="0"/>
              <a:t> </a:t>
            </a:r>
            <a:r>
              <a:rPr lang="en-GB" dirty="0"/>
              <a:t>were first brought to Bhutan in </a:t>
            </a:r>
            <a:r>
              <a:rPr lang="en-GB" u="sng" dirty="0"/>
              <a:t>1984</a:t>
            </a:r>
            <a:r>
              <a:rPr lang="en-GB" dirty="0"/>
              <a:t> and were used in government institutions however their use was limited due to the unstable power </a:t>
            </a:r>
            <a:r>
              <a:rPr lang="en-GB" dirty="0" smtClean="0"/>
              <a:t>supply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18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Bhutanese </a:t>
            </a:r>
            <a:r>
              <a:rPr lang="en-GB" dirty="0"/>
              <a:t>were/are very careful to adopt new technologies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GB" dirty="0" smtClean="0"/>
              <a:t>not </a:t>
            </a:r>
            <a:r>
              <a:rPr lang="en-GB" dirty="0"/>
              <a:t>only caused by </a:t>
            </a:r>
            <a:r>
              <a:rPr lang="en-GB" u="sng" dirty="0"/>
              <a:t>traditional</a:t>
            </a:r>
            <a:r>
              <a:rPr lang="en-GB" dirty="0"/>
              <a:t> upbringing and ages old Buddhist </a:t>
            </a:r>
            <a:r>
              <a:rPr lang="en-GB" u="sng" dirty="0"/>
              <a:t>customs</a:t>
            </a:r>
            <a:r>
              <a:rPr lang="en-GB" dirty="0"/>
              <a:t> cultivation but also strongly influenced by </a:t>
            </a:r>
            <a:r>
              <a:rPr lang="en-GB" u="sng" dirty="0"/>
              <a:t>Gross National Happiness</a:t>
            </a:r>
            <a:r>
              <a:rPr lang="en-GB" dirty="0"/>
              <a:t> (GNH) </a:t>
            </a:r>
            <a:r>
              <a:rPr lang="en-GB" dirty="0" smtClean="0"/>
              <a:t>policy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8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930"/>
            <a:ext cx="8229600" cy="538523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King </a:t>
            </a:r>
            <a:r>
              <a:rPr lang="en-GB" dirty="0" err="1"/>
              <a:t>Jigme</a:t>
            </a:r>
            <a:r>
              <a:rPr lang="en-GB" dirty="0"/>
              <a:t> </a:t>
            </a:r>
            <a:r>
              <a:rPr lang="en-GB" dirty="0" err="1"/>
              <a:t>Dorji</a:t>
            </a:r>
            <a:r>
              <a:rPr lang="en-GB" dirty="0"/>
              <a:t> </a:t>
            </a:r>
            <a:r>
              <a:rPr lang="en-GB" dirty="0" err="1"/>
              <a:t>Wangchuck</a:t>
            </a:r>
            <a:r>
              <a:rPr lang="en-GB" dirty="0"/>
              <a:t> proposed that indicator, built on the negation of Gross National Product (GNP) </a:t>
            </a:r>
            <a:r>
              <a:rPr lang="en-GB" dirty="0" smtClean="0"/>
              <a:t>index </a:t>
            </a:r>
          </a:p>
          <a:p>
            <a:r>
              <a:rPr lang="en-GB" u="sng" dirty="0" smtClean="0"/>
              <a:t>GNH</a:t>
            </a:r>
            <a:r>
              <a:rPr lang="en-GB" dirty="0" smtClean="0"/>
              <a:t> </a:t>
            </a:r>
            <a:r>
              <a:rPr lang="en-GB" dirty="0"/>
              <a:t>measures nations development not by </a:t>
            </a:r>
            <a:r>
              <a:rPr lang="en-GB" u="sng" dirty="0"/>
              <a:t>economic</a:t>
            </a:r>
            <a:r>
              <a:rPr lang="en-GB" dirty="0"/>
              <a:t> qualifier but by sense of citizens’ </a:t>
            </a:r>
            <a:r>
              <a:rPr lang="en-GB" u="sng" dirty="0" smtClean="0"/>
              <a:t>happiness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hutan-GN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44" y="3965044"/>
            <a:ext cx="3618835" cy="267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85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Nowadays </a:t>
            </a:r>
            <a:r>
              <a:rPr lang="en-GB" dirty="0"/>
              <a:t>cellular communications is the most popular </a:t>
            </a:r>
            <a:r>
              <a:rPr lang="en-GB" dirty="0" smtClean="0"/>
              <a:t>one</a:t>
            </a:r>
          </a:p>
          <a:p>
            <a:r>
              <a:rPr lang="en-GB" dirty="0" smtClean="0"/>
              <a:t>92,8</a:t>
            </a:r>
            <a:r>
              <a:rPr lang="en-GB" dirty="0"/>
              <a:t>% of households now own mobile </a:t>
            </a:r>
            <a:r>
              <a:rPr lang="en-GB" dirty="0" smtClean="0"/>
              <a:t>phones </a:t>
            </a:r>
          </a:p>
          <a:p>
            <a:r>
              <a:rPr lang="en-GB" dirty="0" smtClean="0"/>
              <a:t>58,5</a:t>
            </a:r>
            <a:r>
              <a:rPr lang="en-GB" dirty="0"/>
              <a:t>% </a:t>
            </a:r>
            <a:r>
              <a:rPr lang="en-GB" dirty="0" smtClean="0"/>
              <a:t>own </a:t>
            </a:r>
            <a:r>
              <a:rPr lang="en-GB" dirty="0"/>
              <a:t>a TV set and </a:t>
            </a:r>
            <a:endParaRPr lang="en-GB" dirty="0" smtClean="0"/>
          </a:p>
          <a:p>
            <a:r>
              <a:rPr lang="en-GB" dirty="0" smtClean="0"/>
              <a:t>38.8</a:t>
            </a:r>
            <a:r>
              <a:rPr lang="en-GB" dirty="0"/>
              <a:t>% </a:t>
            </a:r>
            <a:r>
              <a:rPr lang="en-GB" dirty="0" smtClean="0"/>
              <a:t>own </a:t>
            </a:r>
            <a:r>
              <a:rPr lang="en-GB" dirty="0"/>
              <a:t>a radio </a:t>
            </a:r>
            <a:r>
              <a:rPr lang="en-GB" dirty="0" smtClean="0"/>
              <a:t>set</a:t>
            </a:r>
          </a:p>
          <a:p>
            <a:r>
              <a:rPr lang="en-GB" dirty="0"/>
              <a:t>16.4</a:t>
            </a:r>
            <a:r>
              <a:rPr lang="en-GB" dirty="0" smtClean="0"/>
              <a:t>% own a 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3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radio </a:t>
            </a:r>
            <a:r>
              <a:rPr lang="en-GB" dirty="0"/>
              <a:t>gave way to mobile phones that originally come with built-in FM radio functionality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GB" dirty="0"/>
              <a:t>2 in 3 persons own a mobile phone</a:t>
            </a:r>
            <a:r>
              <a:rPr lang="en-US" dirty="0"/>
              <a:t> </a:t>
            </a:r>
          </a:p>
        </p:txBody>
      </p:sp>
      <p:pic>
        <p:nvPicPr>
          <p:cNvPr id="4" name="Picture 3" descr="15239articleTeas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0" y="4415166"/>
            <a:ext cx="2987730" cy="222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67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998</Words>
  <Application>Microsoft Macintosh PowerPoint</Application>
  <PresentationFormat>On-screen Show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Challenges in Bhutan’s internet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Axis of tradition and modernity</vt:lpstr>
      <vt:lpstr>Axis of tradition and modernity</vt:lpstr>
      <vt:lpstr>Axis of tradition and modernity</vt:lpstr>
      <vt:lpstr>Axis of tradition and modernity</vt:lpstr>
      <vt:lpstr>Axis of tradition and modernity</vt:lpstr>
      <vt:lpstr>Axis of tradition and modernity</vt:lpstr>
      <vt:lpstr>Axis of tradition and modernity</vt:lpstr>
      <vt:lpstr>Institutional involvement </vt:lpstr>
      <vt:lpstr>Institutional involvement </vt:lpstr>
      <vt:lpstr>Institutional involvement </vt:lpstr>
      <vt:lpstr>Institutional involvement </vt:lpstr>
      <vt:lpstr>Institutional involvement </vt:lpstr>
      <vt:lpstr>PowerPoint Presentation</vt:lpstr>
      <vt:lpstr>Institutional involvement </vt:lpstr>
      <vt:lpstr>Terrain barriers </vt:lpstr>
      <vt:lpstr>Terrain barriers </vt:lpstr>
      <vt:lpstr>Terrain barriers </vt:lpstr>
      <vt:lpstr>Terrain barriers 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Bhutan’s internet communications</dc:title>
  <dc:creator>szymon</dc:creator>
  <cp:lastModifiedBy>szymon</cp:lastModifiedBy>
  <cp:revision>22</cp:revision>
  <dcterms:created xsi:type="dcterms:W3CDTF">2014-11-02T10:38:30Z</dcterms:created>
  <dcterms:modified xsi:type="dcterms:W3CDTF">2014-11-14T11:49:47Z</dcterms:modified>
</cp:coreProperties>
</file>