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1" r:id="rId14"/>
    <p:sldId id="262" r:id="rId15"/>
    <p:sldId id="263" r:id="rId16"/>
    <p:sldId id="264" r:id="rId17"/>
    <p:sldId id="268" r:id="rId18"/>
    <p:sldId id="269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71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47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02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68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46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7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95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2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6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30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6D07-6E1E-41C3-A2E3-1D1974EE0919}" type="datetimeFigureOut">
              <a:rPr lang="da-DK" smtClean="0"/>
              <a:t>17-11-2014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1EB2-65E8-4681-8D80-A7EC963ED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5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877272"/>
            <a:ext cx="4514217" cy="86409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a-DK" sz="2000" dirty="0" smtClean="0"/>
              <a:t>Michael Moesgaard Andersen</a:t>
            </a:r>
            <a:br>
              <a:rPr lang="da-DK" sz="2000" dirty="0" smtClean="0"/>
            </a:br>
            <a:r>
              <a:rPr lang="da-DK" sz="2000" dirty="0" smtClean="0"/>
              <a:t>mma@aag.dk</a:t>
            </a:r>
            <a:endParaRPr lang="da-D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188641"/>
            <a:ext cx="8496944" cy="2088231"/>
          </a:xfrm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cap="small" dirty="0"/>
              <a:t>Private and public efforts in the development of </a:t>
            </a:r>
            <a:r>
              <a:rPr lang="en-GB" sz="4000" b="1" cap="small" dirty="0" smtClean="0"/>
              <a:t>telecommunications </a:t>
            </a:r>
            <a:r>
              <a:rPr lang="en-GB" sz="4000" b="1" cap="small" dirty="0"/>
              <a:t>in Africa based on selected case stories</a:t>
            </a:r>
            <a:endParaRPr lang="da-DK" sz="4000" b="1" cap="small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713">
            <a:off x="467546" y="3543749"/>
            <a:ext cx="1187963" cy="17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94">
            <a:off x="1919566" y="2765534"/>
            <a:ext cx="1204386" cy="171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563888" y="3284983"/>
            <a:ext cx="5277272" cy="114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/>
          </a:p>
        </p:txBody>
      </p:sp>
      <p:pic>
        <p:nvPicPr>
          <p:cNvPr id="1026" name="Picture 2" descr="Center for Communication, Media and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52" y="2896338"/>
            <a:ext cx="17621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499992" y="4293096"/>
            <a:ext cx="319256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cap="small" dirty="0" smtClean="0"/>
              <a:t>18 November 2014</a:t>
            </a:r>
            <a:endParaRPr lang="da-DK" sz="2400" cap="small" dirty="0"/>
          </a:p>
        </p:txBody>
      </p:sp>
    </p:spTree>
    <p:extLst>
      <p:ext uri="{BB962C8B-B14F-4D97-AF65-F5344CB8AC3E}">
        <p14:creationId xmlns:p14="http://schemas.microsoft.com/office/powerpoint/2010/main" val="42006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29992" r="57854" b="43600"/>
          <a:stretch/>
        </p:blipFill>
        <p:spPr bwMode="auto">
          <a:xfrm>
            <a:off x="1115616" y="2420888"/>
            <a:ext cx="6915677" cy="34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29787" r="57816" b="43475"/>
          <a:stretch/>
        </p:blipFill>
        <p:spPr bwMode="auto">
          <a:xfrm>
            <a:off x="1331640" y="2420888"/>
            <a:ext cx="6507371" cy="33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9814" r="57793" b="43343"/>
          <a:stretch/>
        </p:blipFill>
        <p:spPr bwMode="auto">
          <a:xfrm>
            <a:off x="1259632" y="2348880"/>
            <a:ext cx="6645414" cy="34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DANIDA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3296369"/>
          </a:xfrm>
        </p:spPr>
        <p:txBody>
          <a:bodyPr/>
          <a:lstStyle/>
          <a:p>
            <a:r>
              <a:rPr lang="da-DK" dirty="0" smtClean="0"/>
              <a:t>Never particularly fond of telecommunications</a:t>
            </a:r>
          </a:p>
          <a:p>
            <a:r>
              <a:rPr lang="da-DK" dirty="0" smtClean="0"/>
              <a:t>More keen on roads, bridges, power plants, cement factories = 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</a:t>
            </a:r>
            <a:r>
              <a:rPr lang="da-DK" dirty="0" smtClean="0"/>
              <a:t>White </a:t>
            </a:r>
            <a:r>
              <a:rPr lang="da-DK" dirty="0" err="1" smtClean="0"/>
              <a:t>Elephants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6820"/>
          <a:stretch/>
        </p:blipFill>
        <p:spPr bwMode="auto">
          <a:xfrm>
            <a:off x="467544" y="1628800"/>
            <a:ext cx="3381773" cy="16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16626"/>
          <a:stretch/>
        </p:blipFill>
        <p:spPr bwMode="auto">
          <a:xfrm>
            <a:off x="5724128" y="1618507"/>
            <a:ext cx="2963392" cy="17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flsmidth.com/~/media/eHighlights/Cement/2011/October/Djebel%20Ressas-%20a%20turnkey%20plant%20takes%20shape/Djebel-Ressas-turnkey-Carthage-Cement-FLSmidth-4.ash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1" r="10279"/>
          <a:stretch/>
        </p:blipFill>
        <p:spPr bwMode="auto">
          <a:xfrm rot="384424">
            <a:off x="4949888" y="4748778"/>
            <a:ext cx="3104561" cy="17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On mobile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In connection with a national </a:t>
            </a:r>
            <a:r>
              <a:rPr lang="da-DK" dirty="0" err="1" smtClean="0"/>
              <a:t>telecommunications</a:t>
            </a:r>
            <a:r>
              <a:rPr lang="da-DK" dirty="0" smtClean="0"/>
              <a:t> strategy for Ghana: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 smtClean="0"/>
              <a:t>”DANIDA will never support anything related to mobile communications. This is only for the rich people and mobile communications will be inconsistent with DANIDA’s policy to support the poor people”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8885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The reality of today</a:t>
            </a:r>
          </a:p>
        </p:txBody>
      </p:sp>
      <p:sp>
        <p:nvSpPr>
          <p:cNvPr id="4" name="AutoShape 2" descr="data:image/jpeg;base64,/9j/4AAQSkZJRgABAQAAAQABAAD/2wCEAAkGBxQTEBUTExQWFBUXGBkVFhgYGRUWGBkVFxYaGhgVFxodHiggGBslHhoWITEiJSktLy4vGCAzODMsNyguLisBCgoKDg0OGhAQGzclICQxNysuLDQ3NDc0KzcrLjU0LDQsLCw0LCwsNC80LCwsLDQzLSwsNCssLCwsLDUrLDIrK//AABEIAMMBAwMBIgACEQEDEQH/xAAbAAEAAgMBAQAAAAAAAAAAAAAABAUCAwYBB//EAEMQAAIBAwIEAgUJBwMCBwEAAAECEQADEgQhBSIxURNBBjJhcZEUFRYjQlKBktEzU1STobHSYnKCQ/EkNGNzosHhB//EABoBAQADAQEBAAAAAAAAAAAAAAADBAUCAQb/xAAtEQEAAQICCAUEAwAAAAAAAAAAAQIDERIEExQVMVFhkQVBUpLRISKhwUJx4f/aAAwDAQACEQMRAD8A+xzSao/TPjraHRXNUtrxvDKZLn4fKzhJBxO4LDaKjcO9KfrdRa1iWtKdOtp2fx1e0VvZBedlTEypEEeYoOlmk1XnjulCBzqbARlLq3i28SgMFgZgqD51W/SlBrbli4bSWV09vUpfN1QrLcfADeFG4MGTO1B0U0mqXS+kVtr1+2+FpbTpbW4121jcd1YlVEyrDEiDufwqRc4/pVtrcbU2BbZiiubtsKzDqqtMEjsKCymk1DucVsLZF9r1tbLAMLjOqoQ3qkMTG9a7vHNMq5NqbCriHk3bYGBMB5J9UnaelBYTSarOLcesaY2ReuBPHfC2SRBOOWRJMBY8/aO9QPR70oS+961dNqzet6i7YW34qs1wWgpLqCAT16AGI60HRTSaiaDidm8WFm9au4HF/DdHxPZsSYOx69q5nhXpbqNQbV21o8tLdvNZW4Lha4qqzKbz2xbhUlD9rzHeg7GaTUTR8UsXWZbV61cZNnVHRyp7MASV/GpdAmk0pQJpNKUCaTSlAmk0pQJpNKUCaTSlAmk0pQJpNKUCaTSlBvtHava8tdKUHK//ANB4Rd1fDr2msBC93Ac7FVAW4rkyAZ9UCPbXNXPRLVxfazY0ulV/k2OmtuGRjaul7lzJrIVHKkAMEJGPsE91xnXmxaNwJnDKCswcSwzI2MkLkQPMgDaaiLx9c7owJVDyskNkihvEuRtAVlddiSYETMUHC2PQfWTZztaZvBfXvJuli/yq2wtqSbI9V26x5TA6Vru+g2vJsMBZHgaXTWcC+Vu6+mvZxdU2vUIJ6HYgHeu6+kPL6hDF3VZ9VlXx4dSJmfBMgxE+6dzcdVrV17Km4yBSFlNw5IRvWgDZtiQ23QSJDjeJ+iesuvqz4GmC6jUaW8AbpOA04Afbwt2aPZ656+dTxzgd3TAFzbtXH1WuuWwpZkOm1NsF0kadxbuAqgWVjqK+lDjajZlYQWUtyBQym5sSW2J8JvYNt/OsLXpJaILAXAoDF2hSFxa8hBhiScrF0coI2G+4oKJ+GXL2h4XcsWI+TGzd+T3nxbBbDWwhcpGYkGSomPKqBPQHVC2V8LTEto9VY9cwl3U32uLj9X6tsGAdtyYjz+gXeNKjAXEZCcNibeQDsyyRlvBX7JY7jasl4uoS0zgjxFykRisAEyWInr0EkwdtqCh4xwC/c0/Dsbdl7ule21y27kIwWy1tlV8D5lTuvlVLc9DtW14v4dhctbf1JfxDmtq7Z8JQPq5YjJmiR6oHnI7Sz6QWm6Bz5tGBCKMOZiGiIdTtJG+2xjNOMoWxCserSI2tqFyutJELzrsJJDAgdYDnvQD0cvaVpv21Urp7WnzF3xM/DJOyhFwXeRMncgzVToPRLXWxpdMISzp9RcuG9b1N1PFsXLjObb2AolpK9WI5SPM122k45buMgUNzEiThAIVWicoYkMphZI8wIMetxu2LhtwxYMF2wIM5ydm2AweQ0HbpQcv6Fei2o097Ttet2ba6fSvpcrb5m8zXVfOMFxHKTB3ljXd1W6fjVt7XiIGbnW3iMJLOFKgHLHcOp67TBgggYW+PW2AKrcYNjhsoyLFBiJYQQbiTlA677GAtaVVfPaFZUNPiC0QwiG5MwYPkHj3g++s9HxlLjhFDFiW+4QAoQlslYiPrE6b79KCypVbp+MKzqmLAs5tg7FcwjXMeszgrHpG0T0mJf4+crqW0Dsr20WGUznd8JyykrBRwdp3ldxOwXtKqrPG1a4EVHJKo6gYyVc3RluYCjwidzO426Tv0/FEdbjKGPhySBgxYQSMcWIMwYBIPeKCdSqd+PodrStcOeECBMPbRipJA63Nj0lW7V4vpJZJgByeQYgLllcNsKkZbGbtvcwu532NBc0qss8ctMrssnDEkDEkhmKqRDbSQdjB9kEVg/HkCszI64+RNoEwzqwXngkFH2neJEigtqVV/P1qQCGUHOHIXE+G4Rz1kAMyDcCcxE7x7d4sFcBkYIUtNlyjE3WdQHBbbdQNpiTMDegs6VUfSGzgXbJQJJnE7KeYjFiGxEMYJ2I89q3DjCFAyqzEubeK+GTkELkTlh6qkyG9nWgsaVV2uO22IGNwbrMheVXwwdob1TmvSSN5Ag1Ctek02rLG2UZ1sOysRAW9dsJksTIi6xEkHk3FB0NKicN4gl9C6TAMGY64hh0JHRlPXaYMEEVLoN9rpSlrpSghapkC5XCqqpBliFAM7bnaqqza0RDWwLSi0ApXIKBbVAR5/s8bsdjlBmrDiWnZ1UIQrB0eWBYcrAnYET07ioFv0eVUVQ55WV1JAPMnglZAiRNhSQI6kCNqDYLGkk72pM3TzgmCHlxzbLF24dtvrCfOpNhbMeGpU5DPAPlyzsyrOyz22qBc9HFKY+IwPjC/I2PiC0U2gghZOUAjtPnUrR8K8NwweAAQwXPnJJJLlnbLckiQWH3oJBDFl0rbZWjk5iHEm5JmIacpuHpuMx7Kjvd0aLe9QrbAa7uHHO944sSd2LNeJB87m/Ws9NwEKcmuMzEQSQZO9kySWJn6lfP7R6VsscFxtshckG3bsjlAi3azxnfducydht0FB4LOlIyJUFVhpuksqCXxc5mQNzuSNp8qz1/yZFti6VCBwigtCB1U3FDgnHbCRlMECozejaEtLEg3Dcg5Nys7tctEMxXBs3WAo2Pmd6lafhAW3aTNm8NmbIwSxZLic34XP/iKDK3Z0+9sFDsbZUvkQrLJSCSQCqHbsp7VhcXTBTclIsrLFW9VAo2OJ9Uqg5TscRsYqN9HQVZTdcyAob7SqGYkAkkCVd02AhT33rfp+CKovLkYuh16uSouMzMBLFYBcxCj2z1oPU+SjAeInKVKA3SRJ3t8paD0ldto2rS+p0lt3Yss2+d2yLKpY3AR1IUz4kr/q6b1nqeDF1IN0jIsXhSFYsiLMBuow2kkcx2OxGHzAII8Q/sxaXlGyKLmM78x+sMnaY8qDa9rTm2tvMKobNR4hB+qaTiSZCDH7OwA2itGosaMICGRRAK+G4BIslWK2wD/6aA4weUdhHur9HhcW4puEC4GDwo6s11gVMyADebbeYHTedmv4H4jOTcYByGKwYBAQSOYCeUTIPsjzD0WNKt0JCq+K3AC0SN4YAndgLW5iYUSaWG0toB0a3srBIfIlABKpLGR9WogdMI8qz4hwo3WJFxklFXlAyBQuUdW+yQXnofVHtqPd9HgyXFNw/WG2SQOht3vF2yYnc7bk0EwLp1AucihXzBLARcKFOpOzYMwjsawZdMGAJtBrbBRzKGVmYOFO8yWRWg9StaX4H/4cacXGCDIeZJRlZcWIYFyMiZMyQCcjudljhTIVxubKzFZSdrhLXFJyEkk7MIIjfKTIZCxpjzApKALkrwVFrLbIGRj4rT/7m/WsNPc01p1CXFBJ8FVFzISASEiTBAQgDy3ArT8wcseL9jwZwH7LFQBE+vyjm9+3SJA4QAysH3XuoII+tkET5i83wHXpQZ6HQ6fENZW2QAiAoQRFpiyCQfslifxranDbQ6JG6mJaJRlZGImCwKrv15QOlecM0ZtKVL5CeUQQEHTFJZiF2EAkxvECAJlBHXRIAVC8pMkS0TM7CYXfeBFYXeG2m6p0JYEFgZbOTIPn4lye4YjpUulBX6ng9p1CFYAnpG4Z1uOpmdmZFJ89tiKkanRW7k5qGyChp8wpLKD7iSfxqRSgifNlrzQN63rS551CvJYkmVABmti6RAFEE4ksuRZiCVKzJJPRmH41vpQQ/my1IOAlcY6/ZxxnfcDBCAfNQeomsLXB7CgAWxC44yWMBGRlAk9AbaEDoMan0oNWm06ouKiAOgkmPYJJgezoK20pQb7XSlLXSlBT8f4kdPYN0Lkc7NuDl/1r9u1PKCTGcwASYjzqq0vpgjIpNq5LeGBhDIXvOq2lDEiM80ILAAZQYO1dHetKwhlDCVaCARkjBlbfzDAEHyIBqFf4Lp2DA2bfMCrEIoYhmLkSBO7Ek+0nvQVmn9LrbSTbuAAoCeTlFxbOJcZdS95VhcuhNWnBuJjUWvEVHTeCr45CVVh6rEbqynr515puCae2qKti2BbACcikrCKmxImcVUT2UdqmWbCoIRVUdlAA2AHl7AB+AoNlKUoFKUoFKUoArjrHpyCyK1mDldF2GBKBUL2CAQMvFUSJgCG32rsa5g8R0wu6i0+nX6m5bsyERgyvatBSQQIj5UyRvy5feigyT0sBYjwnAzFkEldrwuPbuW2gncG3c3AIOPXcV7wf0qF/Tm4LT5LpxfYCMC3hJca2rk9RmAMoncjoaj8M4porlxFTS4XOW1BtWA1tcbd22Dix5CLlthjMTzYwa8u8QWy91E0djlBTJGVVa3btMxtM3hiGVEtjDdRmonlNBv0vpYN1u22UqENxgbYtpnbDjIs+3mJEgRJIFPpnak5WryxIYkW4DgXjh68yRYuQQI3WSJ21ajiKCSdJaKtqbemcnzVxa8O458LEQt31XI3GCliwq/ThNgCBZtAdsEjcMD5dnuD/AJt3NBU6v0oFsur2mV1bCJQwTatuM4boTcVZXIVI1XpGltkVkYs6KwxwIzYStvdgVJ8iYHtqWODafb6izy9Pq022UbbbbKo/4jtWy9wuw5yazaY44SyIThBXHcdIJEdjQV9/0iVAWazdAUsp/ZHe2he79v7AUz3Pqz1rTe9LbSgHw7rA2xdJATltkXCWMuJgW22EncRNWXzNp/4ez9k/s062xCHp9kbDsKyt8I065Y2LQznOLaDLKcstt5kzPc0EPhfHfFa2jWXtG5niWKFCUZxAbLmaEJxAJA3O29RtP6XWnKKLV4M4VgMUJFt8At04seWXEjqACSIFW9jhllH8RLNpXljmEQNLEljIE7ksT3k9606PgWmtIiJYtgIcl5FJDgAZyROWy83XYUFfr/Sfw9PZ1ItE2rlu5dhmC3Aqad76bCV5lTzbaR7YxPpG63Dba0k23t27pDkj668tq2bUqM92BIMR0EzVw/DLJ8ObNs+EItSinwxGMJtyiNtvKsPmbT4qos2gEDC3iirhn63hkDkJ8yIoKm56St4wtLaWbj3UtEuQJsai3YuG7y8km4CsTIHlNZ8D9JDqGX6sIjZAHOWD20tu0jEDDnMNO8A/aEWnzRp4YeBahwqvyIc1T1A+3MBAiekVttaG0rl1torlQhYKobAQAsgTiIG3sFBQXPTFMcltOQrDxJ8OFUgEEEOcsgZESO8Vuu+kx+UpZSyzhnCEyoIJttcyAJ5hCjbr19k2VvgmmXGNPZGMlYt2+UkAEjbaQqj3AdqW+C6ZVCrp7IUEEKLaAAqZBiIkHzoM+Fa8X7QuBWSSQVeA6kdVYAnFvYdx5iplRNFw21aJ8K2tuQFIQBRCliAANhuzH8al0ClKUG+10pS10pQaKVD4qD4RhmXceqtxiRO4i3zie69PaNqqb2t1BwHhvbAhmOFy6QItYiR+03N4GN+UTHmHRUqnv3b02WZGDbTbtm4QScJLOAFUrz8rSrd5qPZ1eq5rhQwAoCBX5gdyRljDCYO2+I95DoKVzlzX6wIxFtSwXlhLsFsrxk7ZRiloRiN7nUDpMa/qMLvLzEAWsVxILXLibksQcVFtydup7iAt6Vzto6mZh5Ci3DjIcvjzc5SAXfCxvvHiRW75dqOUeGcvEhgUuYi2HA2YAhmZDlOwBBB3EUF5SlKDF2gE9hPwrlxrNByn5OOUll+rTYkgk9esqp/4jtXTan1G/wBp/tXzcVnafpVdmacnmns24rxxdPb4po1YMtmGG4YIgM4KnWfuoi+5F7CtJ1Wghh8nBDMXYG3bILEsSxE9Tk098j3rnqVn7zv9E+z0OkTX6EOXFgZl/ELeGk+JtzzPrbDfrsKm/Sez2f4D/KuOpTeV/obPQ7H6T2ez/Af5U+k9ns/wH+VcdSm8r/Q2eh2P0ns9n+A/yp9J7PZ/gP8AKuOpTeV/obPQ7H6T2ez/AAH+VPpPZ7P8B/lXHUpvK/0Nnodj9J7PZ/gP8qfSez2f4D/KuOpTeV/obPQ7H6T2ez/Af5U+k9ns/wAB/lXHUpvK/wBDZ6HY/Sez2f4D/Kn0ns9n+A/yrjqU3lf6Gz0O74fxm3efBA0wW3AAgEDv7asa4r0ZaLrnm2tOeUS3VfVHm3b21D02p16ixcZdQLK3muXg5HiLaIY4XZALqigHJdizkdFE62h3qrtvNVxVrtEU1YQ+g0r53rH4m/jEC6PrS9tVRllALq2tPkLqwrL4Vxrkri3KZ6DoPRp751Op8UX1tjFba3RIJUtnctvAGJJChRO1sMd2gW0Tq7XSlLXSlBopVfxvRtdtBEOLZq4aSIKHNTt1AYLI8xIqqt8P1ILN08Rme4FdS3PaQYIzDoriJ2lUPmaDpaRXMtw3UyrA8ykCZUjELfXkG2+NxF5o339tSr+iuF7LsnisiEElbIh8lIJknHp1STt7qC8pFc5c0mrZGVmY5Kw6omOxIIIZjlMLBkQAZG4MzVae6dTbdUUqoUEtiSoJOZXeQ/qjbYjLckKKC3pXPvw++t0shlCbrMAwzBe8hhMthlbX2QQfvSPNRw7UOhzdmY23TZkABaygDRAB5w/l1YbAbAOhpVNxHQ33tKisMle44Zj91mNgHEbwSje+3B61rt8PvKr4HEsxcAkMM2vOxLEgkwnhjt1oLq8eVp3EGfhXEDVab+Hb+a36V0NtL+RLSLQtsIYozFoBDMVMTOYgCIjfyHGCsjxOuaZpwiPPjETy5rWjxjisvlOm/h2/mt+lPlOm/h2/mt+lVtKy9dVyj2x8LGSOveVl8p038O381v0p8p038O381v0qtpTXVco9sfBkjr3lZfKdN/Dt/Nb9KfKdN/Dt/Nb9KraU11XKPbHwZI695WXynTfw7fzW/SnynTfw7fzW/Sq2lNdVyj2x8GSOveVl8p038O381v0rdo201y4qeAwyIE+Kxiap6m8F/wDMWv8AeK7t3ZmuImI48o+HlVOET9Z7y6n6Oaf7h/M/60+jmn+4fzP+tc3d4NqzdcqtxQNW91M7qvb8F/ByLAOX+xdKIBtmBy+Wnieh115rtyzbvWkuvYu4Ndt5HGw/1cG4Qii6bJddpCt16H6HZbPojtCjrK+bqvo5p/uH8z/rT6O6f7h/M/61X+jeg1iazU3dUUZbqWsSlx2QOjXQVS2w5BgbYPcgHckx01Nls+iO0Gsr5qn6O6f7h/M/60+jun+4fzP+tW1KbLZ9EdoNZXzQdFwm1abJFIMR6zHYx3PsFTqUqWiimiMKYwhzMzPEpSldPG+10pS10pQRncCJIEmB7TBMDuYBP4GtSagN6rK2wbYg8pmG28jBg+w1q4tpWu2iqNg8qytE4lWB6e0SPxqqTgRQnBwFyIQDIYW9ikQeZkY3YB2i5B6UFu+pieYbRPTaek++vDeNUj8FaV5wQAuQJcyysjeJ13blYCf3h9x91PDLjXGYXcZO0TGPQ7CN8GcAkneDt0oLrx2p47VQpwi4J+tJPN1JIJYpzREA4q43DQWn2VHXg96cczAUDPIy37Lk84AwffEet0MkkOm8c96eOe9abawoEkwAJO5MDqT5msqDZ45708c9610oPbt84nz2Pl7K5EcTX9xZ/LXU3/Ub3H+1cKDWR4ncmiacOv6WtHpicVj85L+4s/lp85r+4s/lqumhNZW0V8/xCxkh2KaazCzbtAsBAxXcxJA70FjT78tnYhTsmzEwAexnaKpOL8EvXL2n1Vp1ZrCgpacQCfCuKQr/AGcy9sHbogPlBgcQ9Db1y691blq27OHULnCMqXFS6GAGRQvkEIiS0nmmvp6bVvCPtjsz5qnm61NHZPS3aPlsqnceVe/ILX7q3+Vf0qF6OcOewlxXFsZXrl1RbmALhmCCogzPSravdTb9MdjNVzRvkFr91b/Kv6U+QWv3Vv8AKv6VJpTU2/THYzVc0b5Ba/dW/wAq/pWdvSW1IZbaAjcEKoINbqU1VuP4x2M082zxzTxz3rXSpHLZ45708c9610oNnjGs/FNaRWYoNguGsg5rWtZCg2ZVkDWArJaCTa6Upa6UoIeovqgljt02BYknoAoBJPsArJSCAe+/br7DuK162xmmPL1B5lzGxnpIM9iDtVYvAYYOLvOo2ZlyLEqqMbhkF9l27ZHrQWS37ZYKCCxy2/2FQ3wLL8aLctl2QEZKAzDzAacSffifhVano8gKmQcJx5BILPZckmes2uu2zeysr/AgzO2ZJcsWDCU3NvHYENKi1aAOX2T3oLNVU9I/7Vl4Y7VWafg2N1LhuFsJO6xJKuCdjAnOen2REVbUGHhjtTwx2rOlBh4Y7U8MdqzpQab6AKxgbAn+lcSONXf9H5E/Su41A5G/2n+1fPRpLn7t/wArfpWT4lXcpmnJM+fBZ0eKZxxS/nm7/o/In6VccF4gptXLl/GFIEhO/sUSd65z5Jc/dv8Alb9KvOC8Pa5pr1ozbzIBLITKxuIJE7bVBoNy7VeiKpnD/El6KYo+i4fiumVbTG7bC3v2JnZxjlK+zHeelatNx7SXGVUuq7MYAUOTPL6wA5fXQyYEMD0NVn0NBFnPUXZsYpbIKmbNsEKrysZmZZgB5CDArXw30Ft2mtnxSfDdbghEVpQIAofdlU+GpYA8xLbgGK3VJ1fhjtTwx2rOlBh4Y7U8MdqzpQYeGO1PDHas6UGHhjtTwx2rOlBh4Y7U8MdqzpQYeGO1e4DtWVKDHAdq9xFe0oPIpXtKDfa6Upa6UoIl68FifNgo97GBUbU8UtIwVm5icY85wd9+whH36bVv1WnDrElYIYFYkFTI6gj4ioI4FbyLS5YmSZWTtdBmF3BF6516SIiBAS7fELTByrqQgl4IOIEzP5WH/E9q0rxizipa4qZANi5CsJkQR5GVcR3U9qDhFvFkg4uoRhPVQ7vHuJuOD7DXlng9pSSoYSQYyJGxuNtPc3bhPtNBsu8UsqDNxNvLIT0YwN99lb8p7Gtg1tv76+th12zBjGe87e/aodngNlQwAIDBgekw6sG5okzmx3JgnaOle3uDI0czjEynqMEOQcYyvkwB6+wyIACWdWMysMQvrttipiQDJkmIOwPUTE1ou8YsqPXDboOUgxmyKs7/AOtT7qz1PDlctzOoaMgCIYiIJBB32A7EAAgjatK8FthQqllhg4IIkMDbII2j/pptEdaDZa4tZbKLi8sSZG4KqQw7iGG9bLnEbSmGuIDt1IHWY/DY7+w9qhn0ftbesY3WSGxJChiAQQSwVZyn2RXq8AsguebnUodwOU57CB/rbrPkOgFBY6gwjd4P9q4McWv/AL1/ia72+JVh5kH4xXDDgmo/dN/T9ayvEou405MfPhj+lmxl+uK39HuJvhee4blwLjAAa425IhVUEny6VNX0m05Wy+ZCX1d0ZkdVC2lLvmxEIQAxgwdj2qu4ZwN3s6izcN2yLqqudtlVwN8sTBgxt086yu+hiOiW7uovXLVsOiW4sW18N7HgsjYWx9kvBTGMum01b0LNqac3Hr/aK7hnnBM0PpTp7z20tlmN1BcXlI5CXALT6vqNsdx51d1QaH0Ss23Ry924yObozNsTdIYeK2CLJhoj1dgcZ3N/VpGUpSgUpSgUpSgUpSgUpSgUpSgUpSgUpSg32ulKWulKCt4lrPCTOAeZV3OIlmA3MGOvatPzzaDBGaHOPKAzbuJABA3qXqtMtxcWmJB5WdCCDIIZSGH4GozcHskEFWIMgzcvGQfWB59wSJIPU9ZoMbnFlFg3gjmGZcIhiVcqYB69CfcKyfi1oTzSAcSYMTgz9Y35VJ+FbX4faIAZAwDtcAaWAdspIDSPtNt0GRitPzLZ25Dy4489044AhcObkiT0igw1vGUS1buiGW4YUlgg9Rn6t5wpAHcisl41aJKgksvrLixI26ttsPKTtNSbOjRcQJOLFlkk4kqV2k9i3xJ61p+aLUziQekh7o2ljhs3qSx5PV9mwgNWn4yrMQVZeYqmzMWgsJgLsOVz7hJjpVnUM8MtbHEggyCGdSDJOxBB+00jzBIO21TKBSlKDXqfUb/af7V85Fw9z8TX0e+JVh3B/tXG2/Ry8RINsjuGkf2rK8StV1zTkjHj+lnR6oiJxXeg4pi+l0xRibthrivIx+qFsMp3medT2qvs+nFpwrIj4tcNvJuUBMlCXW2MLcylJ6geXQWL+j1q4LLXAwu2kCKyXLiwJUuoAIBDYgGRJAHYRna9G9Kp2srs4uRLFcwQVOJOMKRKiIXyArStxMURE8lerjLLgnFjfN4G0bZtXPCMsrhmCqzYleuOQB9oI8qtK0aTSJaXC2oVZZoH3nYsxM7kliST7a3128KUpQKUpQKUpQKUpQKUpQKUpQKUpQKUpQb7XSlLXSlBWcU1LW0BQSxZVGxb1mAmAQT8a0nioBRSrF2LLsAN0ALGC2w3mNzt51Ov2FdSrqrqeqsAwMbiQdqwtaO2plbaKdhKqoMAQBIHkNvdQVr+kVsKWZHCqFLnkMBwpTo285r0nrWWs4zhaW4VNsEsX8RG5LaTncKiDjOG89HB8oqcvD7QYMLaAicSFXbIy0diZMkda9+RW8VXw0xUyoxWFO+6iIB3O470EbVcQKs52CW7a3XEEuQ2cBRIj1DuZkmNoqPd49AEWbklgkOAnMWIiCZ6KzAxBEd6s30ttsSUQldllVOIIghduXbbavBo7eOPhpjEY4rjEEREREEj8TQVep9IVUMAj5A3VEgFQ1rxBLEHlVmtXAJgmOlbr/GQt+5ajLBJhd7jXAuZQL58hUiPbU46S3M+Gk7j1V6GZHTzlvie9Z3LCMIZVYEkkEAgkiCSD5wSPcaCut8bQuFAYyyrKjILmqlSxGwBLFQe6ntVrWgaS2CCLaAj1Tiu0REbbdB8BW+g16n1G/2n+1cfqPSi3odHpi2GVxyoDuLYCC5Fx5PUrkuw6z2BI7G6sqR3BHxFRNBw8JYW0+LgbmRsTnkDB7GD+FQzTOuirywmPzDvH7cHPW/TX6xEuWgs371m4wZnVFt6gadGHLLF7joOgABJJrr6rrPAtKhUrprClXNxSLVsFbhABcQNmIA3G+wqxqZwUpSgUpSgUpSgUpSgUpSgUpSgUpSgUpSgUpSg32ulKWulKCDrdT4aFoJiJ8gAT6zHyUeZ8qjXOM2VDEsQFknlfopgkbbifMdd4qZesq64sJB6itD8MsmZtrvJO3XL1vjA+FBiOKW8gstkSwAxeSVmR0/0sPepFY3OKorMG5Y2B6kwJYgCTiPMnsfYTv8AkaZZYiTJJ3Hret8evv360bRWyxYopY9SR3EH4gAHvA7CgjnjFqJk7FgRg8gpjkIiZGQ/r2r351QoXTnUNgx6BdpyJP2YI36bj2xk/CbJ62x/XfeSD3k9Z6+dbTo0KlMRiSSV3iT127Ht0oIx43ZmMjJMAYvJMSABG8+XevLnG7S7MYIzJ67LbdlZj7iv/et9vhloCAg856yZ7nz6CO0CKHhtqSfDUzMyJnIy0958+9BF1nHbaANDMpRnBEdVcLhvvkSW9nI1Ztxq1liCT13hgJAmJjzXcHoalXdFbYAMgYAQJ32gr5+xmH4msfm61M+GsyTMeZEE/Db3UGizxi29tmWSUUOy+fMDCg9CZBHXrXq8ZtQCWInHqDAzTxBJ6eqDv02I61ITRWwCAiwcZEbHGMdum0D4VieHWvuL5beXKZAjpAJmOk0GocWtkSCYBKsSrLiyhiVMj1hidvaO4rUvHbRGUtjBYHFuZQiPKiJIxcH8DUocOtRGC/8A7vv/ALtzv13rw8NtER4axERG0Qoj4Ko9wFA+cUNt7gki2CW2IPKuW09dtxUROP2oJbJQJMkE7BonlnrNsjv4q+dT00iAkhQJGJ7EdIj3AD8K1nhtkiPDT4D7qrv35VQf8R2FBpXi6EkANKi4TtEeGSIM+Zg7de8Vjb45bgZSrHcLBYnnCbQJ3JHUCpfyK3kWwWSCCY6hiS0+8k/GsF4baBBwWRG/U7GQT3IPnQe6DXpeUlDIVmQ+9SR/UQfcwqVWnT6ZEEIoUdht3P8A9mt1ApSlApSlBW3OLKrsrqVCtjl1Hqo0mPVEOu/vpe4zbCK4yZWJAIEbqwVgQYO3Mfch9lTLmkRpJRTJkyOphRJ/BV/KK8OjtlVUoCFnEHeJUqYn2Mw9xNBDTjds4gSSfDkdhdICE/H+lZ3eLKjMHDLBadiTiqM5cgb4kKYO8++QN68PtAyEUdD0+6ZWO0Hf3yaPobZJJQEnrO8yCI90M23TmPegh6j0gsIrksSVDkqFbKbYJYdOsiPfUrWcQS2VDyMlZhsT6mJIgbzBJ6bBTWZ0NszKDfKfbn68js3mPPrS7orbesgbYDffYeW/9e/nQR24zaE7sYAJhHPrYx0H+tf69jWzT8RR7hRDkRnJ8gU8OR7f2i/1rNdBaEwi7mTt1O36D4CsrGjRDKoFO/T/AFRPxxX4CgnWulKWulKDRSlKBSlKBSlKBSlKBSlKBSlKBSlKBSlKBSlKBSlKBSlKBSlKBSlKBSlKBSlKBSlKDfa6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 descr="data:image/jpeg;base64,/9j/4AAQSkZJRgABAQAAAQABAAD/2wCEAAkGBxQTEBUTExQWFBUXGBkVFhgYGRUWGBkVFxYaGhgVFxodHiggGBslHhoWITEiJSktLy4vGCAzODMsNyguLisBCgoKDg0OGhAQGzclICQxNysuLDQ3NDc0KzcrLjU0LDQsLCw0LCwsNC80LCwsLDQzLSwsNCssLCwsLDUrLDIrK//AABEIAMMBAwMBIgACEQEDEQH/xAAbAAEAAgMBAQAAAAAAAAAAAAAABAUCAwYBB//EAEMQAAIBAwIEAgUJBwMCBwEAAAECEQADEgQhBSIxURNBBjJhcZEUFRYjQlKBktEzU1STobHSYnKCQ/EkNGNzosHhB//EABoBAQADAQEBAAAAAAAAAAAAAAADBAUCAQb/xAAtEQEAAQICCAUEAwAAAAAAAAAAAQIDERIEExQVMVFhkQVBUpLRISKhwUJx4f/aAAwDAQACEQMRAD8A+xzSao/TPjraHRXNUtrxvDKZLn4fKzhJBxO4LDaKjcO9KfrdRa1iWtKdOtp2fx1e0VvZBedlTEypEEeYoOlmk1XnjulCBzqbARlLq3i28SgMFgZgqD51W/SlBrbli4bSWV09vUpfN1QrLcfADeFG4MGTO1B0U0mqXS+kVtr1+2+FpbTpbW4121jcd1YlVEyrDEiDufwqRc4/pVtrcbU2BbZiiubtsKzDqqtMEjsKCymk1DucVsLZF9r1tbLAMLjOqoQ3qkMTG9a7vHNMq5NqbCriHk3bYGBMB5J9UnaelBYTSarOLcesaY2ReuBPHfC2SRBOOWRJMBY8/aO9QPR70oS+961dNqzet6i7YW34qs1wWgpLqCAT16AGI60HRTSaiaDidm8WFm9au4HF/DdHxPZsSYOx69q5nhXpbqNQbV21o8tLdvNZW4Lha4qqzKbz2xbhUlD9rzHeg7GaTUTR8UsXWZbV61cZNnVHRyp7MASV/GpdAmk0pQJpNKUCaTSlAmk0pQJpNKUCaTSlAmk0pQJpNKUCaTSlBvtHava8tdKUHK//ANB4Rd1fDr2msBC93Ac7FVAW4rkyAZ9UCPbXNXPRLVxfazY0ulV/k2OmtuGRjaul7lzJrIVHKkAMEJGPsE91xnXmxaNwJnDKCswcSwzI2MkLkQPMgDaaiLx9c7owJVDyskNkihvEuRtAVlddiSYETMUHC2PQfWTZztaZvBfXvJuli/yq2wtqSbI9V26x5TA6Vru+g2vJsMBZHgaXTWcC+Vu6+mvZxdU2vUIJ6HYgHeu6+kPL6hDF3VZ9VlXx4dSJmfBMgxE+6dzcdVrV17Km4yBSFlNw5IRvWgDZtiQ23QSJDjeJ+iesuvqz4GmC6jUaW8AbpOA04Afbwt2aPZ656+dTxzgd3TAFzbtXH1WuuWwpZkOm1NsF0kadxbuAqgWVjqK+lDjajZlYQWUtyBQym5sSW2J8JvYNt/OsLXpJaILAXAoDF2hSFxa8hBhiScrF0coI2G+4oKJ+GXL2h4XcsWI+TGzd+T3nxbBbDWwhcpGYkGSomPKqBPQHVC2V8LTEto9VY9cwl3U32uLj9X6tsGAdtyYjz+gXeNKjAXEZCcNibeQDsyyRlvBX7JY7jasl4uoS0zgjxFykRisAEyWInr0EkwdtqCh4xwC/c0/Dsbdl7ule21y27kIwWy1tlV8D5lTuvlVLc9DtW14v4dhctbf1JfxDmtq7Z8JQPq5YjJmiR6oHnI7Sz6QWm6Bz5tGBCKMOZiGiIdTtJG+2xjNOMoWxCserSI2tqFyutJELzrsJJDAgdYDnvQD0cvaVpv21Urp7WnzF3xM/DJOyhFwXeRMncgzVToPRLXWxpdMISzp9RcuG9b1N1PFsXLjObb2AolpK9WI5SPM122k45buMgUNzEiThAIVWicoYkMphZI8wIMetxu2LhtwxYMF2wIM5ydm2AweQ0HbpQcv6Fei2o097Ttet2ba6fSvpcrb5m8zXVfOMFxHKTB3ljXd1W6fjVt7XiIGbnW3iMJLOFKgHLHcOp67TBgggYW+PW2AKrcYNjhsoyLFBiJYQQbiTlA677GAtaVVfPaFZUNPiC0QwiG5MwYPkHj3g++s9HxlLjhFDFiW+4QAoQlslYiPrE6b79KCypVbp+MKzqmLAs5tg7FcwjXMeszgrHpG0T0mJf4+crqW0Dsr20WGUznd8JyykrBRwdp3ldxOwXtKqrPG1a4EVHJKo6gYyVc3RluYCjwidzO426Tv0/FEdbjKGPhySBgxYQSMcWIMwYBIPeKCdSqd+PodrStcOeECBMPbRipJA63Nj0lW7V4vpJZJgByeQYgLllcNsKkZbGbtvcwu532NBc0qss8ctMrssnDEkDEkhmKqRDbSQdjB9kEVg/HkCszI64+RNoEwzqwXngkFH2neJEigtqVV/P1qQCGUHOHIXE+G4Rz1kAMyDcCcxE7x7d4sFcBkYIUtNlyjE3WdQHBbbdQNpiTMDegs6VUfSGzgXbJQJJnE7KeYjFiGxEMYJ2I89q3DjCFAyqzEubeK+GTkELkTlh6qkyG9nWgsaVV2uO22IGNwbrMheVXwwdob1TmvSSN5Ag1Ctek02rLG2UZ1sOysRAW9dsJksTIi6xEkHk3FB0NKicN4gl9C6TAMGY64hh0JHRlPXaYMEEVLoN9rpSlrpSghapkC5XCqqpBliFAM7bnaqqza0RDWwLSi0ApXIKBbVAR5/s8bsdjlBmrDiWnZ1UIQrB0eWBYcrAnYET07ioFv0eVUVQ55WV1JAPMnglZAiRNhSQI6kCNqDYLGkk72pM3TzgmCHlxzbLF24dtvrCfOpNhbMeGpU5DPAPlyzsyrOyz22qBc9HFKY+IwPjC/I2PiC0U2gghZOUAjtPnUrR8K8NwweAAQwXPnJJJLlnbLckiQWH3oJBDFl0rbZWjk5iHEm5JmIacpuHpuMx7Kjvd0aLe9QrbAa7uHHO944sSd2LNeJB87m/Ws9NwEKcmuMzEQSQZO9kySWJn6lfP7R6VsscFxtshckG3bsjlAi3azxnfducydht0FB4LOlIyJUFVhpuksqCXxc5mQNzuSNp8qz1/yZFti6VCBwigtCB1U3FDgnHbCRlMECozejaEtLEg3Dcg5Nys7tctEMxXBs3WAo2Pmd6lafhAW3aTNm8NmbIwSxZLic34XP/iKDK3Z0+9sFDsbZUvkQrLJSCSQCqHbsp7VhcXTBTclIsrLFW9VAo2OJ9Uqg5TscRsYqN9HQVZTdcyAob7SqGYkAkkCVd02AhT33rfp+CKovLkYuh16uSouMzMBLFYBcxCj2z1oPU+SjAeInKVKA3SRJ3t8paD0ldto2rS+p0lt3Yss2+d2yLKpY3AR1IUz4kr/q6b1nqeDF1IN0jIsXhSFYsiLMBuow2kkcx2OxGHzAII8Q/sxaXlGyKLmM78x+sMnaY8qDa9rTm2tvMKobNR4hB+qaTiSZCDH7OwA2itGosaMICGRRAK+G4BIslWK2wD/6aA4weUdhHur9HhcW4puEC4GDwo6s11gVMyADebbeYHTedmv4H4jOTcYByGKwYBAQSOYCeUTIPsjzD0WNKt0JCq+K3AC0SN4YAndgLW5iYUSaWG0toB0a3srBIfIlABKpLGR9WogdMI8qz4hwo3WJFxklFXlAyBQuUdW+yQXnofVHtqPd9HgyXFNw/WG2SQOht3vF2yYnc7bk0EwLp1AucihXzBLARcKFOpOzYMwjsawZdMGAJtBrbBRzKGVmYOFO8yWRWg9StaX4H/4cacXGCDIeZJRlZcWIYFyMiZMyQCcjudljhTIVxubKzFZSdrhLXFJyEkk7MIIjfKTIZCxpjzApKALkrwVFrLbIGRj4rT/7m/WsNPc01p1CXFBJ8FVFzISASEiTBAQgDy3ArT8wcseL9jwZwH7LFQBE+vyjm9+3SJA4QAysH3XuoII+tkET5i83wHXpQZ6HQ6fENZW2QAiAoQRFpiyCQfslifxranDbQ6JG6mJaJRlZGImCwKrv15QOlecM0ZtKVL5CeUQQEHTFJZiF2EAkxvECAJlBHXRIAVC8pMkS0TM7CYXfeBFYXeG2m6p0JYEFgZbOTIPn4lye4YjpUulBX6ng9p1CFYAnpG4Z1uOpmdmZFJ89tiKkanRW7k5qGyChp8wpLKD7iSfxqRSgifNlrzQN63rS551CvJYkmVABmti6RAFEE4ksuRZiCVKzJJPRmH41vpQQ/my1IOAlcY6/ZxxnfcDBCAfNQeomsLXB7CgAWxC44yWMBGRlAk9AbaEDoMan0oNWm06ouKiAOgkmPYJJgezoK20pQb7XSlLXSlBT8f4kdPYN0Lkc7NuDl/1r9u1PKCTGcwASYjzqq0vpgjIpNq5LeGBhDIXvOq2lDEiM80ILAAZQYO1dHetKwhlDCVaCARkjBlbfzDAEHyIBqFf4Lp2DA2bfMCrEIoYhmLkSBO7Ek+0nvQVmn9LrbSTbuAAoCeTlFxbOJcZdS95VhcuhNWnBuJjUWvEVHTeCr45CVVh6rEbqynr515puCae2qKti2BbACcikrCKmxImcVUT2UdqmWbCoIRVUdlAA2AHl7AB+AoNlKUoFKUoFKUoArjrHpyCyK1mDldF2GBKBUL2CAQMvFUSJgCG32rsa5g8R0wu6i0+nX6m5bsyERgyvatBSQQIj5UyRvy5feigyT0sBYjwnAzFkEldrwuPbuW2gncG3c3AIOPXcV7wf0qF/Tm4LT5LpxfYCMC3hJca2rk9RmAMoncjoaj8M4porlxFTS4XOW1BtWA1tcbd22Dix5CLlthjMTzYwa8u8QWy91E0djlBTJGVVa3btMxtM3hiGVEtjDdRmonlNBv0vpYN1u22UqENxgbYtpnbDjIs+3mJEgRJIFPpnak5WryxIYkW4DgXjh68yRYuQQI3WSJ21ajiKCSdJaKtqbemcnzVxa8O458LEQt31XI3GCliwq/ThNgCBZtAdsEjcMD5dnuD/AJt3NBU6v0oFsur2mV1bCJQwTatuM4boTcVZXIVI1XpGltkVkYs6KwxwIzYStvdgVJ8iYHtqWODafb6izy9Pq022UbbbbKo/4jtWy9wuw5yazaY44SyIThBXHcdIJEdjQV9/0iVAWazdAUsp/ZHe2he79v7AUz3Pqz1rTe9LbSgHw7rA2xdJATltkXCWMuJgW22EncRNWXzNp/4ez9k/s062xCHp9kbDsKyt8I065Y2LQznOLaDLKcstt5kzPc0EPhfHfFa2jWXtG5niWKFCUZxAbLmaEJxAJA3O29RtP6XWnKKLV4M4VgMUJFt8At04seWXEjqACSIFW9jhllH8RLNpXljmEQNLEljIE7ksT3k9606PgWmtIiJYtgIcl5FJDgAZyROWy83XYUFfr/Sfw9PZ1ItE2rlu5dhmC3Aqad76bCV5lTzbaR7YxPpG63Dba0k23t27pDkj668tq2bUqM92BIMR0EzVw/DLJ8ObNs+EItSinwxGMJtyiNtvKsPmbT4qos2gEDC3iirhn63hkDkJ8yIoKm56St4wtLaWbj3UtEuQJsai3YuG7y8km4CsTIHlNZ8D9JDqGX6sIjZAHOWD20tu0jEDDnMNO8A/aEWnzRp4YeBahwqvyIc1T1A+3MBAiekVttaG0rl1torlQhYKobAQAsgTiIG3sFBQXPTFMcltOQrDxJ8OFUgEEEOcsgZESO8Vuu+kx+UpZSyzhnCEyoIJttcyAJ5hCjbr19k2VvgmmXGNPZGMlYt2+UkAEjbaQqj3AdqW+C6ZVCrp7IUEEKLaAAqZBiIkHzoM+Fa8X7QuBWSSQVeA6kdVYAnFvYdx5iplRNFw21aJ8K2tuQFIQBRCliAANhuzH8al0ClKUG+10pS10pQaKVD4qD4RhmXceqtxiRO4i3zie69PaNqqb2t1BwHhvbAhmOFy6QItYiR+03N4GN+UTHmHRUqnv3b02WZGDbTbtm4QScJLOAFUrz8rSrd5qPZ1eq5rhQwAoCBX5gdyRljDCYO2+I95DoKVzlzX6wIxFtSwXlhLsFsrxk7ZRiloRiN7nUDpMa/qMLvLzEAWsVxILXLibksQcVFtydup7iAt6Vzto6mZh5Ci3DjIcvjzc5SAXfCxvvHiRW75dqOUeGcvEhgUuYi2HA2YAhmZDlOwBBB3EUF5SlKDF2gE9hPwrlxrNByn5OOUll+rTYkgk9esqp/4jtXTan1G/wBp/tXzcVnafpVdmacnmns24rxxdPb4po1YMtmGG4YIgM4KnWfuoi+5F7CtJ1Wghh8nBDMXYG3bILEsSxE9Tk098j3rnqVn7zv9E+z0OkTX6EOXFgZl/ELeGk+JtzzPrbDfrsKm/Sez2f4D/KuOpTeV/obPQ7H6T2ez/Af5U+k9ns/wH+VcdSm8r/Q2eh2P0ns9n+A/yp9J7PZ/gP8AKuOpTeV/obPQ7H6T2ez/AAH+VPpPZ7P8B/lXHUpvK/0Nnodj9J7PZ/gP8qfSez2f4D/KuOpTeV/obPQ7H6T2ez/Af5U+k9ns/wAB/lXHUpvK/wBDZ6HY/Sez2f4D/Kn0ns9n+A/yrjqU3lf6Gz0O74fxm3efBA0wW3AAgEDv7asa4r0ZaLrnm2tOeUS3VfVHm3b21D02p16ixcZdQLK3muXg5HiLaIY4XZALqigHJdizkdFE62h3qrtvNVxVrtEU1YQ+g0r53rH4m/jEC6PrS9tVRllALq2tPkLqwrL4Vxrkri3KZ6DoPRp751Op8UX1tjFba3RIJUtnctvAGJJChRO1sMd2gW0Tq7XSlLXSlBopVfxvRtdtBEOLZq4aSIKHNTt1AYLI8xIqqt8P1ILN08Rme4FdS3PaQYIzDoriJ2lUPmaDpaRXMtw3UyrA8ykCZUjELfXkG2+NxF5o339tSr+iuF7LsnisiEElbIh8lIJknHp1STt7qC8pFc5c0mrZGVmY5Kw6omOxIIIZjlMLBkQAZG4MzVae6dTbdUUqoUEtiSoJOZXeQ/qjbYjLckKKC3pXPvw++t0shlCbrMAwzBe8hhMthlbX2QQfvSPNRw7UOhzdmY23TZkABaygDRAB5w/l1YbAbAOhpVNxHQ33tKisMle44Zj91mNgHEbwSje+3B61rt8PvKr4HEsxcAkMM2vOxLEgkwnhjt1oLq8eVp3EGfhXEDVab+Hb+a36V0NtL+RLSLQtsIYozFoBDMVMTOYgCIjfyHGCsjxOuaZpwiPPjETy5rWjxjisvlOm/h2/mt+lPlOm/h2/mt+lVtKy9dVyj2x8LGSOveVl8p038O381v0p8p038O381v0qtpTXVco9sfBkjr3lZfKdN/Dt/Nb9KfKdN/Dt/Nb9KraU11XKPbHwZI695WXynTfw7fzW/SnynTfw7fzW/Sq2lNdVyj2x8GSOveVl8p038O381v0rdo201y4qeAwyIE+Kxiap6m8F/wDMWv8AeK7t3ZmuImI48o+HlVOET9Z7y6n6Oaf7h/M/60+jmn+4fzP+tc3d4NqzdcqtxQNW91M7qvb8F/ByLAOX+xdKIBtmBy+Wnieh115rtyzbvWkuvYu4Ndt5HGw/1cG4Qii6bJddpCt16H6HZbPojtCjrK+bqvo5p/uH8z/rT6O6f7h/M/61X+jeg1iazU3dUUZbqWsSlx2QOjXQVS2w5BgbYPcgHckx01Nls+iO0Gsr5qn6O6f7h/M/60+jun+4fzP+tW1KbLZ9EdoNZXzQdFwm1abJFIMR6zHYx3PsFTqUqWiimiMKYwhzMzPEpSldPG+10pS10pQRncCJIEmB7TBMDuYBP4GtSagN6rK2wbYg8pmG28jBg+w1q4tpWu2iqNg8qytE4lWB6e0SPxqqTgRQnBwFyIQDIYW9ikQeZkY3YB2i5B6UFu+pieYbRPTaek++vDeNUj8FaV5wQAuQJcyysjeJ13blYCf3h9x91PDLjXGYXcZO0TGPQ7CN8GcAkneDt0oLrx2p47VQpwi4J+tJPN1JIJYpzREA4q43DQWn2VHXg96cczAUDPIy37Lk84AwffEet0MkkOm8c96eOe9abawoEkwAJO5MDqT5msqDZ45708c9610oPbt84nz2Pl7K5EcTX9xZ/LXU3/Ub3H+1cKDWR4ncmiacOv6WtHpicVj85L+4s/lp85r+4s/lqumhNZW0V8/xCxkh2KaazCzbtAsBAxXcxJA70FjT78tnYhTsmzEwAexnaKpOL8EvXL2n1Vp1ZrCgpacQCfCuKQr/AGcy9sHbogPlBgcQ9Db1y691blq27OHULnCMqXFS6GAGRQvkEIiS0nmmvp6bVvCPtjsz5qnm61NHZPS3aPlsqnceVe/ILX7q3+Vf0qF6OcOewlxXFsZXrl1RbmALhmCCogzPSravdTb9MdjNVzRvkFr91b/Kv6U+QWv3Vv8AKv6VJpTU2/THYzVc0b5Ba/dW/wAq/pWdvSW1IZbaAjcEKoINbqU1VuP4x2M082zxzTxz3rXSpHLZ45708c9610oNnjGs/FNaRWYoNguGsg5rWtZCg2ZVkDWArJaCTa6Upa6UoIeovqgljt02BYknoAoBJPsArJSCAe+/br7DuK162xmmPL1B5lzGxnpIM9iDtVYvAYYOLvOo2ZlyLEqqMbhkF9l27ZHrQWS37ZYKCCxy2/2FQ3wLL8aLctl2QEZKAzDzAacSffifhVano8gKmQcJx5BILPZckmes2uu2zeysr/AgzO2ZJcsWDCU3NvHYENKi1aAOX2T3oLNVU9I/7Vl4Y7VWafg2N1LhuFsJO6xJKuCdjAnOen2REVbUGHhjtTwx2rOlBh4Y7U8MdqzpQab6AKxgbAn+lcSONXf9H5E/Su41A5G/2n+1fPRpLn7t/wArfpWT4lXcpmnJM+fBZ0eKZxxS/nm7/o/In6VccF4gptXLl/GFIEhO/sUSd65z5Jc/dv8Alb9KvOC8Pa5pr1ozbzIBLITKxuIJE7bVBoNy7VeiKpnD/El6KYo+i4fiumVbTG7bC3v2JnZxjlK+zHeelatNx7SXGVUuq7MYAUOTPL6wA5fXQyYEMD0NVn0NBFnPUXZsYpbIKmbNsEKrysZmZZgB5CDArXw30Ft2mtnxSfDdbghEVpQIAofdlU+GpYA8xLbgGK3VJ1fhjtTwx2rOlBh4Y7U8MdqzpQYeGO1PDHas6UGHhjtTwx2rOlBh4Y7U8MdqzpQYeGO1e4DtWVKDHAdq9xFe0oPIpXtKDfa6Upa6UoIl68FifNgo97GBUbU8UtIwVm5icY85wd9+whH36bVv1WnDrElYIYFYkFTI6gj4ioI4FbyLS5YmSZWTtdBmF3BF6516SIiBAS7fELTByrqQgl4IOIEzP5WH/E9q0rxizipa4qZANi5CsJkQR5GVcR3U9qDhFvFkg4uoRhPVQ7vHuJuOD7DXlng9pSSoYSQYyJGxuNtPc3bhPtNBsu8UsqDNxNvLIT0YwN99lb8p7Gtg1tv76+th12zBjGe87e/aodngNlQwAIDBgekw6sG5okzmx3JgnaOle3uDI0czjEynqMEOQcYyvkwB6+wyIACWdWMysMQvrttipiQDJkmIOwPUTE1ou8YsqPXDboOUgxmyKs7/AOtT7qz1PDlctzOoaMgCIYiIJBB32A7EAAgjatK8FthQqllhg4IIkMDbII2j/pptEdaDZa4tZbKLi8sSZG4KqQw7iGG9bLnEbSmGuIDt1IHWY/DY7+w9qhn0ftbesY3WSGxJChiAQQSwVZyn2RXq8AsguebnUodwOU57CB/rbrPkOgFBY6gwjd4P9q4McWv/AL1/ia72+JVh5kH4xXDDgmo/dN/T9ayvEou405MfPhj+lmxl+uK39HuJvhee4blwLjAAa425IhVUEny6VNX0m05Wy+ZCX1d0ZkdVC2lLvmxEIQAxgwdj2qu4ZwN3s6izcN2yLqqudtlVwN8sTBgxt086yu+hiOiW7uovXLVsOiW4sW18N7HgsjYWx9kvBTGMum01b0LNqac3Hr/aK7hnnBM0PpTp7z20tlmN1BcXlI5CXALT6vqNsdx51d1QaH0Ss23Ry924yObozNsTdIYeK2CLJhoj1dgcZ3N/VpGUpSgUpSgUpSgUpSgUpSgUpSgUpSgUpSg32ulKWulKCt4lrPCTOAeZV3OIlmA3MGOvatPzzaDBGaHOPKAzbuJABA3qXqtMtxcWmJB5WdCCDIIZSGH4GozcHskEFWIMgzcvGQfWB59wSJIPU9ZoMbnFlFg3gjmGZcIhiVcqYB69CfcKyfi1oTzSAcSYMTgz9Y35VJ+FbX4faIAZAwDtcAaWAdspIDSPtNt0GRitPzLZ25Dy4489044AhcObkiT0igw1vGUS1buiGW4YUlgg9Rn6t5wpAHcisl41aJKgksvrLixI26ttsPKTtNSbOjRcQJOLFlkk4kqV2k9i3xJ61p+aLUziQekh7o2ljhs3qSx5PV9mwgNWn4yrMQVZeYqmzMWgsJgLsOVz7hJjpVnUM8MtbHEggyCGdSDJOxBB+00jzBIO21TKBSlKDXqfUb/af7V85Fw9z8TX0e+JVh3B/tXG2/Ry8RINsjuGkf2rK8StV1zTkjHj+lnR6oiJxXeg4pi+l0xRibthrivIx+qFsMp3medT2qvs+nFpwrIj4tcNvJuUBMlCXW2MLcylJ6geXQWL+j1q4LLXAwu2kCKyXLiwJUuoAIBDYgGRJAHYRna9G9Kp2srs4uRLFcwQVOJOMKRKiIXyArStxMURE8lerjLLgnFjfN4G0bZtXPCMsrhmCqzYleuOQB9oI8qtK0aTSJaXC2oVZZoH3nYsxM7kliST7a3128KUpQKUpQKUpQKUpQKUpQKUpQKUpQKUpQb7XSlLXSlBWcU1LW0BQSxZVGxb1mAmAQT8a0nioBRSrF2LLsAN0ALGC2w3mNzt51Ov2FdSrqrqeqsAwMbiQdqwtaO2plbaKdhKqoMAQBIHkNvdQVr+kVsKWZHCqFLnkMBwpTo285r0nrWWs4zhaW4VNsEsX8RG5LaTncKiDjOG89HB8oqcvD7QYMLaAicSFXbIy0diZMkda9+RW8VXw0xUyoxWFO+6iIB3O470EbVcQKs52CW7a3XEEuQ2cBRIj1DuZkmNoqPd49AEWbklgkOAnMWIiCZ6KzAxBEd6s30ttsSUQldllVOIIghduXbbavBo7eOPhpjEY4rjEEREREEj8TQVep9IVUMAj5A3VEgFQ1rxBLEHlVmtXAJgmOlbr/GQt+5ajLBJhd7jXAuZQL58hUiPbU46S3M+Gk7j1V6GZHTzlvie9Z3LCMIZVYEkkEAgkiCSD5wSPcaCut8bQuFAYyyrKjILmqlSxGwBLFQe6ntVrWgaS2CCLaAj1Tiu0REbbdB8BW+g16n1G/2n+1cfqPSi3odHpi2GVxyoDuLYCC5Fx5PUrkuw6z2BI7G6sqR3BHxFRNBw8JYW0+LgbmRsTnkDB7GD+FQzTOuirywmPzDvH7cHPW/TX6xEuWgs371m4wZnVFt6gadGHLLF7joOgABJJrr6rrPAtKhUrprClXNxSLVsFbhABcQNmIA3G+wqxqZwUpSgUpSgUpSgUpSgUpSgUpSgUpSgUpSgUpSg32ulKWulKCDrdT4aFoJiJ8gAT6zHyUeZ8qjXOM2VDEsQFknlfopgkbbifMdd4qZesq64sJB6itD8MsmZtrvJO3XL1vjA+FBiOKW8gstkSwAxeSVmR0/0sPepFY3OKorMG5Y2B6kwJYgCTiPMnsfYTv8AkaZZYiTJJ3Hret8evv360bRWyxYopY9SR3EH4gAHvA7CgjnjFqJk7FgRg8gpjkIiZGQ/r2r351QoXTnUNgx6BdpyJP2YI36bj2xk/CbJ62x/XfeSD3k9Z6+dbTo0KlMRiSSV3iT127Ht0oIx43ZmMjJMAYvJMSABG8+XevLnG7S7MYIzJ67LbdlZj7iv/et9vhloCAg856yZ7nz6CO0CKHhtqSfDUzMyJnIy0958+9BF1nHbaANDMpRnBEdVcLhvvkSW9nI1Ztxq1liCT13hgJAmJjzXcHoalXdFbYAMgYAQJ32gr5+xmH4msfm61M+GsyTMeZEE/Db3UGizxi29tmWSUUOy+fMDCg9CZBHXrXq8ZtQCWInHqDAzTxBJ6eqDv02I61ITRWwCAiwcZEbHGMdum0D4VieHWvuL5beXKZAjpAJmOk0GocWtkSCYBKsSrLiyhiVMj1hidvaO4rUvHbRGUtjBYHFuZQiPKiJIxcH8DUocOtRGC/8A7vv/ALtzv13rw8NtER4axERG0Qoj4Ko9wFA+cUNt7gki2CW2IPKuW09dtxUROP2oJbJQJMkE7BonlnrNsjv4q+dT00iAkhQJGJ7EdIj3AD8K1nhtkiPDT4D7qrv35VQf8R2FBpXi6EkANKi4TtEeGSIM+Zg7de8Vjb45bgZSrHcLBYnnCbQJ3JHUCpfyK3kWwWSCCY6hiS0+8k/GsF4baBBwWRG/U7GQT3IPnQe6DXpeUlDIVmQ+9SR/UQfcwqVWnT6ZEEIoUdht3P8A9mt1ApSlApSlBW3OLKrsrqVCtjl1Hqo0mPVEOu/vpe4zbCK4yZWJAIEbqwVgQYO3Mfch9lTLmkRpJRTJkyOphRJ/BV/KK8OjtlVUoCFnEHeJUqYn2Mw9xNBDTjds4gSSfDkdhdICE/H+lZ3eLKjMHDLBadiTiqM5cgb4kKYO8++QN68PtAyEUdD0+6ZWO0Hf3yaPobZJJQEnrO8yCI90M23TmPegh6j0gsIrksSVDkqFbKbYJYdOsiPfUrWcQS2VDyMlZhsT6mJIgbzBJ6bBTWZ0NszKDfKfbn68js3mPPrS7orbesgbYDffYeW/9e/nQR24zaE7sYAJhHPrYx0H+tf69jWzT8RR7hRDkRnJ8gU8OR7f2i/1rNdBaEwi7mTt1O36D4CsrGjRDKoFO/T/AFRPxxX4CgnWulKWulKDRSlKBSlKBSlKBSlKBSlKBSlKBSlKBSlKBSlKBSlKBSlKBSlKBSlKBSlKBSlKBSlKDfa6UpS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6" descr="data:image/jpeg;base64,/9j/4AAQSkZJRgABAQAAAQABAAD/2wCEAAkGBxQTEBUTExQWFBUXGBkVFhgYGRUWGBkVFxYaGhgVFxodHiggGBslHhoWITEiJSktLy4vGCAzODMsNyguLisBCgoKDg0OGhAQGzclICQxNysuLDQ3NDc0KzcrLjU0LDQsLCw0LCwsNC80LCwsLDQzLSwsNCssLCwsLDUrLDIrK//AABEIAMMBAwMBIgACEQEDEQH/xAAbAAEAAgMBAQAAAAAAAAAAAAAABAUCAwYBB//EAEMQAAIBAwIEAgUJBwMCBwEAAAECEQADEgQhBSIxURNBBjJhcZEUFRYjQlKBktEzU1STobHSYnKCQ/EkNGNzosHhB//EABoBAQADAQEBAAAAAAAAAAAAAAADBAUCAQb/xAAtEQEAAQICCAUEAwAAAAAAAAAAAQIDERIEExQVMVFhkQVBUpLRISKhwUJx4f/aAAwDAQACEQMRAD8A+xzSao/TPjraHRXNUtrxvDKZLn4fKzhJBxO4LDaKjcO9KfrdRa1iWtKdOtp2fx1e0VvZBedlTEypEEeYoOlmk1XnjulCBzqbARlLq3i28SgMFgZgqD51W/SlBrbli4bSWV09vUpfN1QrLcfADeFG4MGTO1B0U0mqXS+kVtr1+2+FpbTpbW4121jcd1YlVEyrDEiDufwqRc4/pVtrcbU2BbZiiubtsKzDqqtMEjsKCymk1DucVsLZF9r1tbLAMLjOqoQ3qkMTG9a7vHNMq5NqbCriHk3bYGBMB5J9UnaelBYTSarOLcesaY2ReuBPHfC2SRBOOWRJMBY8/aO9QPR70oS+961dNqzet6i7YW34qs1wWgpLqCAT16AGI60HRTSaiaDidm8WFm9au4HF/DdHxPZsSYOx69q5nhXpbqNQbV21o8tLdvNZW4Lha4qqzKbz2xbhUlD9rzHeg7GaTUTR8UsXWZbV61cZNnVHRyp7MASV/GpdAmk0pQJpNKUCaTSlAmk0pQJpNKUCaTSlAmk0pQJpNKUCaTSlBvtHava8tdKUHK//ANB4Rd1fDr2msBC93Ac7FVAW4rkyAZ9UCPbXNXPRLVxfazY0ulV/k2OmtuGRjaul7lzJrIVHKkAMEJGPsE91xnXmxaNwJnDKCswcSwzI2MkLkQPMgDaaiLx9c7owJVDyskNkihvEuRtAVlddiSYETMUHC2PQfWTZztaZvBfXvJuli/yq2wtqSbI9V26x5TA6Vru+g2vJsMBZHgaXTWcC+Vu6+mvZxdU2vUIJ6HYgHeu6+kPL6hDF3VZ9VlXx4dSJmfBMgxE+6dzcdVrV17Km4yBSFlNw5IRvWgDZtiQ23QSJDjeJ+iesuvqz4GmC6jUaW8AbpOA04Afbwt2aPZ656+dTxzgd3TAFzbtXH1WuuWwpZkOm1NsF0kadxbuAqgWVjqK+lDjajZlYQWUtyBQym5sSW2J8JvYNt/OsLXpJaILAXAoDF2hSFxa8hBhiScrF0coI2G+4oKJ+GXL2h4XcsWI+TGzd+T3nxbBbDWwhcpGYkGSomPKqBPQHVC2V8LTEto9VY9cwl3U32uLj9X6tsGAdtyYjz+gXeNKjAXEZCcNibeQDsyyRlvBX7JY7jasl4uoS0zgjxFykRisAEyWInr0EkwdtqCh4xwC/c0/Dsbdl7ule21y27kIwWy1tlV8D5lTuvlVLc9DtW14v4dhctbf1JfxDmtq7Z8JQPq5YjJmiR6oHnI7Sz6QWm6Bz5tGBCKMOZiGiIdTtJG+2xjNOMoWxCserSI2tqFyutJELzrsJJDAgdYDnvQD0cvaVpv21Urp7WnzF3xM/DJOyhFwXeRMncgzVToPRLXWxpdMISzp9RcuG9b1N1PFsXLjObb2AolpK9WI5SPM122k45buMgUNzEiThAIVWicoYkMphZI8wIMetxu2LhtwxYMF2wIM5ydm2AweQ0HbpQcv6Fei2o097Ttet2ba6fSvpcrb5m8zXVfOMFxHKTB3ljXd1W6fjVt7XiIGbnW3iMJLOFKgHLHcOp67TBgggYW+PW2AKrcYNjhsoyLFBiJYQQbiTlA677GAtaVVfPaFZUNPiC0QwiG5MwYPkHj3g++s9HxlLjhFDFiW+4QAoQlslYiPrE6b79KCypVbp+MKzqmLAs5tg7FcwjXMeszgrHpG0T0mJf4+crqW0Dsr20WGUznd8JyykrBRwdp3ldxOwXtKqrPG1a4EVHJKo6gYyVc3RluYCjwidzO426Tv0/FEdbjKGPhySBgxYQSMcWIMwYBIPeKCdSqd+PodrStcOeECBMPbRipJA63Nj0lW7V4vpJZJgByeQYgLllcNsKkZbGbtvcwu532NBc0qss8ctMrssnDEkDEkhmKqRDbSQdjB9kEVg/HkCszI64+RNoEwzqwXngkFH2neJEigtqVV/P1qQCGUHOHIXE+G4Rz1kAMyDcCcxE7x7d4sFcBkYIUtNlyjE3WdQHBbbdQNpiTMDegs6VUfSGzgXbJQJJnE7KeYjFiGxEMYJ2I89q3DjCFAyqzEubeK+GTkELkTlh6qkyG9nWgsaVV2uO22IGNwbrMheVXwwdob1TmvSSN5Ag1Ctek02rLG2UZ1sOysRAW9dsJksTIi6xEkHk3FB0NKicN4gl9C6TAMGY64hh0JHRlPXaYMEEVLoN9rpSlrpSghapkC5XCqqpBliFAM7bnaqqza0RDWwLSi0ApXIKBbVAR5/s8bsdjlBmrDiWnZ1UIQrB0eWBYcrAnYET07ioFv0eVUVQ55WV1JAPMnglZAiRNhSQI6kCNqDYLGkk72pM3TzgmCHlxzbLF24dtvrCfOpNhbMeGpU5DPAPlyzsyrOyz22qBc9HFKY+IwPjC/I2PiC0U2gghZOUAjtPnUrR8K8NwweAAQwXPnJJJLlnbLckiQWH3oJBDFl0rbZWjk5iHEm5JmIacpuHpuMx7Kjvd0aLe9QrbAa7uHHO944sSd2LNeJB87m/Ws9NwEKcmuMzEQSQZO9kySWJn6lfP7R6VsscFxtshckG3bsjlAi3azxnfducydht0FB4LOlIyJUFVhpuksqCXxc5mQNzuSNp8qz1/yZFti6VCBwigtCB1U3FDgnHbCRlMECozejaEtLEg3Dcg5Nys7tctEMxXBs3WAo2Pmd6lafhAW3aTNm8NmbIwSxZLic34XP/iKDK3Z0+9sFDsbZUvkQrLJSCSQCqHbsp7VhcXTBTclIsrLFW9VAo2OJ9Uqg5TscRsYqN9HQVZTdcyAob7SqGYkAkkCVd02AhT33rfp+CKovLkYuh16uSouMzMBLFYBcxCj2z1oPU+SjAeInKVKA3SRJ3t8paD0ldto2rS+p0lt3Yss2+d2yLKpY3AR1IUz4kr/q6b1nqeDF1IN0jIsXhSFYsiLMBuow2kkcx2OxGHzAII8Q/sxaXlGyKLmM78x+sMnaY8qDa9rTm2tvMKobNR4hB+qaTiSZCDH7OwA2itGosaMICGRRAK+G4BIslWK2wD/6aA4weUdhHur9HhcW4puEC4GDwo6s11gVMyADebbeYHTedmv4H4jOTcYByGKwYBAQSOYCeUTIPsjzD0WNKt0JCq+K3AC0SN4YAndgLW5iYUSaWG0toB0a3srBIfIlABKpLGR9WogdMI8qz4hwo3WJFxklFXlAyBQuUdW+yQXnofVHtqPd9HgyXFNw/WG2SQOht3vF2yYnc7bk0EwLp1AucihXzBLARcKFOpOzYMwjsawZdMGAJtBrbBRzKGVmYOFO8yWRWg9StaX4H/4cacXGCDIeZJRlZcWIYFyMiZMyQCcjudljhTIVxubKzFZSdrhLXFJyEkk7MIIjfKTIZCxpjzApKALkrwVFrLbIGRj4rT/7m/WsNPc01p1CXFBJ8FVFzISASEiTBAQgDy3ArT8wcseL9jwZwH7LFQBE+vyjm9+3SJA4QAysH3XuoII+tkET5i83wHXpQZ6HQ6fENZW2QAiAoQRFpiyCQfslifxranDbQ6JG6mJaJRlZGImCwKrv15QOlecM0ZtKVL5CeUQQEHTFJZiF2EAkxvECAJlBHXRIAVC8pMkS0TM7CYXfeBFYXeG2m6p0JYEFgZbOTIPn4lye4YjpUulBX6ng9p1CFYAnpG4Z1uOpmdmZFJ89tiKkanRW7k5qGyChp8wpLKD7iSfxqRSgifNlrzQN63rS551CvJYkmVABmti6RAFEE4ksuRZiCVKzJJPRmH41vpQQ/my1IOAlcY6/ZxxnfcDBCAfNQeomsLXB7CgAWxC44yWMBGRlAk9AbaEDoMan0oNWm06ouKiAOgkmPYJJgezoK20pQb7XSlLXSlBT8f4kdPYN0Lkc7NuDl/1r9u1PKCTGcwASYjzqq0vpgjIpNq5LeGBhDIXvOq2lDEiM80ILAAZQYO1dHetKwhlDCVaCARkjBlbfzDAEHyIBqFf4Lp2DA2bfMCrEIoYhmLkSBO7Ek+0nvQVmn9LrbSTbuAAoCeTlFxbOJcZdS95VhcuhNWnBuJjUWvEVHTeCr45CVVh6rEbqynr515puCae2qKti2BbACcikrCKmxImcVUT2UdqmWbCoIRVUdlAA2AHl7AB+AoNlKUoFKUoFKUoArjrHpyCyK1mDldF2GBKBUL2CAQMvFUSJgCG32rsa5g8R0wu6i0+nX6m5bsyERgyvatBSQQIj5UyRvy5feigyT0sBYjwnAzFkEldrwuPbuW2gncG3c3AIOPXcV7wf0qF/Tm4LT5LpxfYCMC3hJca2rk9RmAMoncjoaj8M4porlxFTS4XOW1BtWA1tcbd22Dix5CLlthjMTzYwa8u8QWy91E0djlBTJGVVa3btMxtM3hiGVEtjDdRmonlNBv0vpYN1u22UqENxgbYtpnbDjIs+3mJEgRJIFPpnak5WryxIYkW4DgXjh68yRYuQQI3WSJ21ajiKCSdJaKtqbemcnzVxa8O458LEQt31XI3GCliwq/ThNgCBZtAdsEjcMD5dnuD/AJt3NBU6v0oFsur2mV1bCJQwTatuM4boTcVZXIVI1XpGltkVkYs6KwxwIzYStvdgVJ8iYHtqWODafb6izy9Pq022UbbbbKo/4jtWy9wuw5yazaY44SyIThBXHcdIJEdjQV9/0iVAWazdAUsp/ZHe2he79v7AUz3Pqz1rTe9LbSgHw7rA2xdJATltkXCWMuJgW22EncRNWXzNp/4ez9k/s062xCHp9kbDsKyt8I065Y2LQznOLaDLKcstt5kzPc0EPhfHfFa2jWXtG5niWKFCUZxAbLmaEJxAJA3O29RtP6XWnKKLV4M4VgMUJFt8At04seWXEjqACSIFW9jhllH8RLNpXljmEQNLEljIE7ksT3k9606PgWmtIiJYtgIcl5FJDgAZyROWy83XYUFfr/Sfw9PZ1ItE2rlu5dhmC3Aqad76bCV5lTzbaR7YxPpG63Dba0k23t27pDkj668tq2bUqM92BIMR0EzVw/DLJ8ObNs+EItSinwxGMJtyiNtvKsPmbT4qos2gEDC3iirhn63hkDkJ8yIoKm56St4wtLaWbj3UtEuQJsai3YuG7y8km4CsTIHlNZ8D9JDqGX6sIjZAHOWD20tu0jEDDnMNO8A/aEWnzRp4YeBahwqvyIc1T1A+3MBAiekVttaG0rl1torlQhYKobAQAsgTiIG3sFBQXPTFMcltOQrDxJ8OFUgEEEOcsgZESO8Vuu+kx+UpZSyzhnCEyoIJttcyAJ5hCjbr19k2VvgmmXGNPZGMlYt2+UkAEjbaQqj3AdqW+C6ZVCrp7IUEEKLaAAqZBiIkHzoM+Fa8X7QuBWSSQVeA6kdVYAnFvYdx5iplRNFw21aJ8K2tuQFIQBRCliAANhuzH8al0ClKUG+10pS10pQaKVD4qD4RhmXceqtxiRO4i3zie69PaNqqb2t1BwHhvbAhmOFy6QItYiR+03N4GN+UTHmHRUqnv3b02WZGDbTbtm4QScJLOAFUrz8rSrd5qPZ1eq5rhQwAoCBX5gdyRljDCYO2+I95DoKVzlzX6wIxFtSwXlhLsFsrxk7ZRiloRiN7nUDpMa/qMLvLzEAWsVxILXLibksQcVFtydup7iAt6Vzto6mZh5Ci3DjIcvjzc5SAXfCxvvHiRW75dqOUeGcvEhgUuYi2HA2YAhmZDlOwBBB3EUF5SlKDF2gE9hPwrlxrNByn5OOUll+rTYkgk9esqp/4jtXTan1G/wBp/tXzcVnafpVdmacnmns24rxxdPb4po1YMtmGG4YIgM4KnWfuoi+5F7CtJ1Wghh8nBDMXYG3bILEsSxE9Tk098j3rnqVn7zv9E+z0OkTX6EOXFgZl/ELeGk+JtzzPrbDfrsKm/Sez2f4D/KuOpTeV/obPQ7H6T2ez/Af5U+k9ns/wH+VcdSm8r/Q2eh2P0ns9n+A/yp9J7PZ/gP8AKuOpTeV/obPQ7H6T2ez/AAH+VPpPZ7P8B/lXHUpvK/0Nnodj9J7PZ/gP8qfSez2f4D/KuOpTeV/obPQ7H6T2ez/Af5U+k9ns/wAB/lXHUpvK/wBDZ6HY/Sez2f4D/Kn0ns9n+A/yrjqU3lf6Gz0O74fxm3efBA0wW3AAgEDv7asa4r0ZaLrnm2tOeUS3VfVHm3b21D02p16ixcZdQLK3muXg5HiLaIY4XZALqigHJdizkdFE62h3qrtvNVxVrtEU1YQ+g0r53rH4m/jEC6PrS9tVRllALq2tPkLqwrL4Vxrkri3KZ6DoPRp751Op8UX1tjFba3RIJUtnctvAGJJChRO1sMd2gW0Tq7XSlLXSlBopVfxvRtdtBEOLZq4aSIKHNTt1AYLI8xIqqt8P1ILN08Rme4FdS3PaQYIzDoriJ2lUPmaDpaRXMtw3UyrA8ykCZUjELfXkG2+NxF5o339tSr+iuF7LsnisiEElbIh8lIJknHp1STt7qC8pFc5c0mrZGVmY5Kw6omOxIIIZjlMLBkQAZG4MzVae6dTbdUUqoUEtiSoJOZXeQ/qjbYjLckKKC3pXPvw++t0shlCbrMAwzBe8hhMthlbX2QQfvSPNRw7UOhzdmY23TZkABaygDRAB5w/l1YbAbAOhpVNxHQ33tKisMle44Zj91mNgHEbwSje+3B61rt8PvKr4HEsxcAkMM2vOxLEgkwnhjt1oLq8eVp3EGfhXEDVab+Hb+a36V0NtL+RLSLQtsIYozFoBDMVMTOYgCIjfyHGCsjxOuaZpwiPPjETy5rWjxjisvlOm/h2/mt+lPlOm/h2/mt+lVtKy9dVyj2x8LGSOveVl8p038O381v0p8p038O381v0qtpTXVco9sfBkjr3lZfKdN/Dt/Nb9KfKdN/Dt/Nb9KraU11XKPbHwZI695WXynTfw7fzW/SnynTfw7fzW/Sq2lNdVyj2x8GSOveVl8p038O381v0rdo201y4qeAwyIE+Kxiap6m8F/wDMWv8AeK7t3ZmuImI48o+HlVOET9Z7y6n6Oaf7h/M/60+jmn+4fzP+tc3d4NqzdcqtxQNW91M7qvb8F/ByLAOX+xdKIBtmBy+Wnieh115rtyzbvWkuvYu4Ndt5HGw/1cG4Qii6bJddpCt16H6HZbPojtCjrK+bqvo5p/uH8z/rT6O6f7h/M/61X+jeg1iazU3dUUZbqWsSlx2QOjXQVS2w5BgbYPcgHckx01Nls+iO0Gsr5qn6O6f7h/M/60+jun+4fzP+tW1KbLZ9EdoNZXzQdFwm1abJFIMR6zHYx3PsFTqUqWiimiMKYwhzMzPEpSldPG+10pS10pQRncCJIEmB7TBMDuYBP4GtSagN6rK2wbYg8pmG28jBg+w1q4tpWu2iqNg8qytE4lWB6e0SPxqqTgRQnBwFyIQDIYW9ikQeZkY3YB2i5B6UFu+pieYbRPTaek++vDeNUj8FaV5wQAuQJcyysjeJ13blYCf3h9x91PDLjXGYXcZO0TGPQ7CN8GcAkneDt0oLrx2p47VQpwi4J+tJPN1JIJYpzREA4q43DQWn2VHXg96cczAUDPIy37Lk84AwffEet0MkkOm8c96eOe9abawoEkwAJO5MDqT5msqDZ45708c9610oPbt84nz2Pl7K5EcTX9xZ/LXU3/Ub3H+1cKDWR4ncmiacOv6WtHpicVj85L+4s/lp85r+4s/lqumhNZW0V8/xCxkh2KaazCzbtAsBAxXcxJA70FjT78tnYhTsmzEwAexnaKpOL8EvXL2n1Vp1ZrCgpacQCfCuKQr/AGcy9sHbogPlBgcQ9Db1y691blq27OHULnCMqXFS6GAGRQvkEIiS0nmmvp6bVvCPtjsz5qnm61NHZPS3aPlsqnceVe/ILX7q3+Vf0qF6OcOewlxXFsZXrl1RbmALhmCCogzPSravdTb9MdjNVzRvkFr91b/Kv6U+QWv3Vv8AKv6VJpTU2/THYzVc0b5Ba/dW/wAq/pWdvSW1IZbaAjcEKoINbqU1VuP4x2M082zxzTxz3rXSpHLZ45708c9610oNnjGs/FNaRWYoNguGsg5rWtZCg2ZVkDWArJaCTa6Upa6UoIeovqgljt02BYknoAoBJPsArJSCAe+/br7DuK162xmmPL1B5lzGxnpIM9iDtVYvAYYOLvOo2ZlyLEqqMbhkF9l27ZHrQWS37ZYKCCxy2/2FQ3wLL8aLctl2QEZKAzDzAacSffifhVano8gKmQcJx5BILPZckmes2uu2zeysr/AgzO2ZJcsWDCU3NvHYENKi1aAOX2T3oLNVU9I/7Vl4Y7VWafg2N1LhuFsJO6xJKuCdjAnOen2REVbUGHhjtTwx2rOlBh4Y7U8MdqzpQab6AKxgbAn+lcSONXf9H5E/Su41A5G/2n+1fPRpLn7t/wArfpWT4lXcpmnJM+fBZ0eKZxxS/nm7/o/In6VccF4gptXLl/GFIEhO/sUSd65z5Jc/dv8Alb9KvOC8Pa5pr1ozbzIBLITKxuIJE7bVBoNy7VeiKpnD/El6KYo+i4fiumVbTG7bC3v2JnZxjlK+zHeelatNx7SXGVUuq7MYAUOTPL6wA5fXQyYEMD0NVn0NBFnPUXZsYpbIKmbNsEKrysZmZZgB5CDArXw30Ft2mtnxSfDdbghEVpQIAofdlU+GpYA8xLbgGK3VJ1fhjtTwx2rOlBh4Y7U8MdqzpQYeGO1PDHas6UGHhjtTwx2rOlBh4Y7U8MdqzpQYeGO1e4DtWVKDHAdq9xFe0oPIpXtKDfa6Upa6UoIl68FifNgo97GBUbU8UtIwVm5icY85wd9+whH36bVv1WnDrElYIYFYkFTI6gj4ioI4FbyLS5YmSZWTtdBmF3BF6516SIiBAS7fELTByrqQgl4IOIEzP5WH/E9q0rxizipa4qZANi5CsJkQR5GVcR3U9qDhFvFkg4uoRhPVQ7vHuJuOD7DXlng9pSSoYSQYyJGxuNtPc3bhPtNBsu8UsqDNxNvLIT0YwN99lb8p7Gtg1tv76+th12zBjGe87e/aodngNlQwAIDBgekw6sG5okzmx3JgnaOle3uDI0czjEynqMEOQcYyvkwB6+wyIACWdWMysMQvrttipiQDJkmIOwPUTE1ou8YsqPXDboOUgxmyKs7/AOtT7qz1PDlctzOoaMgCIYiIJBB32A7EAAgjatK8FthQqllhg4IIkMDbII2j/pptEdaDZa4tZbKLi8sSZG4KqQw7iGG9bLnEbSmGuIDt1IHWY/DY7+w9qhn0ftbesY3WSGxJChiAQQSwVZyn2RXq8AsguebnUodwOU57CB/rbrPkOgFBY6gwjd4P9q4McWv/AL1/ia72+JVh5kH4xXDDgmo/dN/T9ayvEou405MfPhj+lmxl+uK39HuJvhee4blwLjAAa425IhVUEny6VNX0m05Wy+ZCX1d0ZkdVC2lLvmxEIQAxgwdj2qu4ZwN3s6izcN2yLqqudtlVwN8sTBgxt086yu+hiOiW7uovXLVsOiW4sW18N7HgsjYWx9kvBTGMum01b0LNqac3Hr/aK7hnnBM0PpTp7z20tlmN1BcXlI5CXALT6vqNsdx51d1QaH0Ss23Ry924yObozNsTdIYeK2CLJhoj1dgcZ3N/VpGUpSgUpSgUpSgUpSgUpSgUpSgUpSgUpSg32ulKWulKCt4lrPCTOAeZV3OIlmA3MGOvatPzzaDBGaHOPKAzbuJABA3qXqtMtxcWmJB5WdCCDIIZSGH4GozcHskEFWIMgzcvGQfWB59wSJIPU9ZoMbnFlFg3gjmGZcIhiVcqYB69CfcKyfi1oTzSAcSYMTgz9Y35VJ+FbX4faIAZAwDtcAaWAdspIDSPtNt0GRitPzLZ25Dy4489044AhcObkiT0igw1vGUS1buiGW4YUlgg9Rn6t5wpAHcisl41aJKgksvrLixI26ttsPKTtNSbOjRcQJOLFlkk4kqV2k9i3xJ61p+aLUziQekh7o2ljhs3qSx5PV9mwgNWn4yrMQVZeYqmzMWgsJgLsOVz7hJjpVnUM8MtbHEggyCGdSDJOxBB+00jzBIO21TKBSlKDXqfUb/af7V85Fw9z8TX0e+JVh3B/tXG2/Ry8RINsjuGkf2rK8StV1zTkjHj+lnR6oiJxXeg4pi+l0xRibthrivIx+qFsMp3medT2qvs+nFpwrIj4tcNvJuUBMlCXW2MLcylJ6geXQWL+j1q4LLXAwu2kCKyXLiwJUuoAIBDYgGRJAHYRna9G9Kp2srs4uRLFcwQVOJOMKRKiIXyArStxMURE8lerjLLgnFjfN4G0bZtXPCMsrhmCqzYleuOQB9oI8qtK0aTSJaXC2oVZZoH3nYsxM7kliST7a3128KUpQKUpQKUpQKUpQKUpQKUpQKUpQKUpQb7XSlLXSlBWcU1LW0BQSxZVGxb1mAmAQT8a0nioBRSrF2LLsAN0ALGC2w3mNzt51Ov2FdSrqrqeqsAwMbiQdqwtaO2plbaKdhKqoMAQBIHkNvdQVr+kVsKWZHCqFLnkMBwpTo285r0nrWWs4zhaW4VNsEsX8RG5LaTncKiDjOG89HB8oqcvD7QYMLaAicSFXbIy0diZMkda9+RW8VXw0xUyoxWFO+6iIB3O470EbVcQKs52CW7a3XEEuQ2cBRIj1DuZkmNoqPd49AEWbklgkOAnMWIiCZ6KzAxBEd6s30ttsSUQldllVOIIghduXbbavBo7eOPhpjEY4rjEEREREEj8TQVep9IVUMAj5A3VEgFQ1rxBLEHlVmtXAJgmOlbr/GQt+5ajLBJhd7jXAuZQL58hUiPbU46S3M+Gk7j1V6GZHTzlvie9Z3LCMIZVYEkkEAgkiCSD5wSPcaCut8bQuFAYyyrKjILmqlSxGwBLFQe6ntVrWgaS2CCLaAj1Tiu0REbbdB8BW+g16n1G/2n+1cfqPSi3odHpi2GVxyoDuLYCC5Fx5PUrkuw6z2BI7G6sqR3BHxFRNBw8JYW0+LgbmRsTnkDB7GD+FQzTOuirywmPzDvH7cHPW/TX6xEuWgs371m4wZnVFt6gadGHLLF7joOgABJJrr6rrPAtKhUrprClXNxSLVsFbhABcQNmIA3G+wqxqZwUpSgUpSgUpSgUpSgUpSgUpSgUpSgUpSgUpSg32ulKWulKCDrdT4aFoJiJ8gAT6zHyUeZ8qjXOM2VDEsQFknlfopgkbbifMdd4qZesq64sJB6itD8MsmZtrvJO3XL1vjA+FBiOKW8gstkSwAxeSVmR0/0sPepFY3OKorMG5Y2B6kwJYgCTiPMnsfYTv8AkaZZYiTJJ3Hret8evv360bRWyxYopY9SR3EH4gAHvA7CgjnjFqJk7FgRg8gpjkIiZGQ/r2r351QoXTnUNgx6BdpyJP2YI36bj2xk/CbJ62x/XfeSD3k9Z6+dbTo0KlMRiSSV3iT127Ht0oIx43ZmMjJMAYvJMSABG8+XevLnG7S7MYIzJ67LbdlZj7iv/et9vhloCAg856yZ7nz6CO0CKHhtqSfDUzMyJnIy0958+9BF1nHbaANDMpRnBEdVcLhvvkSW9nI1Ztxq1liCT13hgJAmJjzXcHoalXdFbYAMgYAQJ32gr5+xmH4msfm61M+GsyTMeZEE/Db3UGizxi29tmWSUUOy+fMDCg9CZBHXrXq8ZtQCWInHqDAzTxBJ6eqDv02I61ITRWwCAiwcZEbHGMdum0D4VieHWvuL5beXKZAjpAJmOk0GocWtkSCYBKsSrLiyhiVMj1hidvaO4rUvHbRGUtjBYHFuZQiPKiJIxcH8DUocOtRGC/8A7vv/ALtzv13rw8NtER4axERG0Qoj4Ko9wFA+cUNt7gki2CW2IPKuW09dtxUROP2oJbJQJMkE7BonlnrNsjv4q+dT00iAkhQJGJ7EdIj3AD8K1nhtkiPDT4D7qrv35VQf8R2FBpXi6EkANKi4TtEeGSIM+Zg7de8Vjb45bgZSrHcLBYnnCbQJ3JHUCpfyK3kWwWSCCY6hiS0+8k/GsF4baBBwWRG/U7GQT3IPnQe6DXpeUlDIVmQ+9SR/UQfcwqVWnT6ZEEIoUdht3P8A9mt1ApSlApSlBW3OLKrsrqVCtjl1Hqo0mPVEOu/vpe4zbCK4yZWJAIEbqwVgQYO3Mfch9lTLmkRpJRTJkyOphRJ/BV/KK8OjtlVUoCFnEHeJUqYn2Mw9xNBDTjds4gSSfDkdhdICE/H+lZ3eLKjMHDLBadiTiqM5cgb4kKYO8++QN68PtAyEUdD0+6ZWO0Hf3yaPobZJJQEnrO8yCI90M23TmPegh6j0gsIrksSVDkqFbKbYJYdOsiPfUrWcQS2VDyMlZhsT6mJIgbzBJ6bBTWZ0NszKDfKfbn68js3mPPrS7orbesgbYDffYeW/9e/nQR24zaE7sYAJhHPrYx0H+tf69jWzT8RR7hRDkRnJ8gU8OR7f2i/1rNdBaEwi7mTt1O36D4CsrGjRDKoFO/T/AFRPxxX4CgnWulKWulKDRSlKBSlKBSlKBSlKBSlKBSlKBSlKBSlKBSlKBSlKBSlKBSlKBSlKBSlKBSlKBSlKDfa6UpS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04" name="Picture 8" descr="http://si.wsj.net/public/resources/images/BF-AH999_AFMOBI_G_2014081513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243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blogs.elpais.com/.a/6a00d8341bfb1653ef01538eb97ce4970b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5" y="1628800"/>
            <a:ext cx="3898285" cy="48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edia.mit.edu/ventures/EPROM/images/secondary/phone_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39">
            <a:off x="5710442" y="4862303"/>
            <a:ext cx="2231192" cy="1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The case of Malawi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da-DK" dirty="0" smtClean="0"/>
              <a:t>Tender for a turn key project</a:t>
            </a:r>
          </a:p>
          <a:p>
            <a:r>
              <a:rPr lang="da-DK" dirty="0" smtClean="0"/>
              <a:t>Subsequent change to include local participation</a:t>
            </a:r>
          </a:p>
          <a:p>
            <a:r>
              <a:rPr lang="da-DK" dirty="0" smtClean="0"/>
              <a:t>Danida decisions: a) the stocks managed by local natives and b) ducts to be established by local natives</a:t>
            </a:r>
          </a:p>
          <a:p>
            <a:r>
              <a:rPr lang="da-DK" dirty="0" smtClean="0"/>
              <a:t>Outcome?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29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/>
          <a:lstStyle/>
          <a:p>
            <a:r>
              <a:rPr lang="da-DK" dirty="0" smtClean="0"/>
              <a:t>Chinese mobile achieving world leadership based on Africa</a:t>
            </a:r>
          </a:p>
          <a:p>
            <a:r>
              <a:rPr lang="da-DK" dirty="0" smtClean="0"/>
              <a:t>Industrial policy and aid go hand in hand</a:t>
            </a:r>
          </a:p>
          <a:p>
            <a:r>
              <a:rPr lang="da-DK" dirty="0" smtClean="0"/>
              <a:t>Turn </a:t>
            </a:r>
            <a:r>
              <a:rPr lang="da-DK" dirty="0" err="1" smtClean="0"/>
              <a:t>key</a:t>
            </a:r>
            <a:r>
              <a:rPr lang="da-DK" dirty="0" smtClean="0"/>
              <a:t> as </a:t>
            </a:r>
            <a:r>
              <a:rPr lang="da-DK" dirty="0" err="1" smtClean="0"/>
              <a:t>project</a:t>
            </a:r>
            <a:r>
              <a:rPr lang="da-DK" dirty="0" smtClean="0"/>
              <a:t> technology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/>
          <a:lstStyle/>
          <a:p>
            <a:r>
              <a:rPr lang="da-DK" dirty="0" smtClean="0"/>
              <a:t>DANIDA – White Elephants</a:t>
            </a:r>
          </a:p>
          <a:p>
            <a:r>
              <a:rPr lang="da-DK" dirty="0" smtClean="0"/>
              <a:t>No firm </a:t>
            </a:r>
            <a:r>
              <a:rPr lang="da-DK" dirty="0" err="1" smtClean="0"/>
              <a:t>relationship</a:t>
            </a:r>
            <a:r>
              <a:rPr lang="da-DK" dirty="0" smtClean="0"/>
              <a:t> </a:t>
            </a:r>
            <a:r>
              <a:rPr lang="da-DK" dirty="0" smtClean="0"/>
              <a:t>btw mobile industry and aid</a:t>
            </a:r>
          </a:p>
          <a:p>
            <a:r>
              <a:rPr lang="da-DK" dirty="0" smtClean="0"/>
              <a:t>Local participation a requirement in fixed network projects</a:t>
            </a:r>
          </a:p>
          <a:p>
            <a:r>
              <a:rPr lang="da-DK" dirty="0" smtClean="0"/>
              <a:t>Milder </a:t>
            </a:r>
            <a:r>
              <a:rPr lang="da-DK" dirty="0" err="1" smtClean="0"/>
              <a:t>winds</a:t>
            </a:r>
            <a:r>
              <a:rPr lang="da-DK" dirty="0" smtClean="0"/>
              <a:t> </a:t>
            </a:r>
            <a:r>
              <a:rPr lang="da-DK" dirty="0" err="1" smtClean="0"/>
              <a:t>today</a:t>
            </a:r>
            <a:r>
              <a:rPr lang="da-DK" dirty="0" smtClean="0"/>
              <a:t>???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57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Poor Africans – most advanced usage!</a:t>
            </a:r>
          </a:p>
        </p:txBody>
      </p:sp>
      <p:pic>
        <p:nvPicPr>
          <p:cNvPr id="2052" name="Picture 4" descr="http://www.scidev.net/objects_store/thumbnail/98C136AF0AD5ECA88F4E3CF595249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39" y="3962028"/>
            <a:ext cx="4675041" cy="2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TnvK4xABSVohiM5ne3UTNfgbdL2YPdir9iXFfKU3b2Q6knX5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123">
            <a:off x="562815" y="1916845"/>
            <a:ext cx="2917273" cy="19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ultimedia.pol.dk/archive/00854/africa_phone_85485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29">
            <a:off x="5520837" y="1821663"/>
            <a:ext cx="3090685" cy="19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Experience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Regulating</a:t>
            </a:r>
            <a:endParaRPr lang="da-DK" dirty="0" smtClean="0"/>
          </a:p>
          <a:p>
            <a:r>
              <a:rPr lang="da-DK" dirty="0" smtClean="0"/>
              <a:t>Consulting		</a:t>
            </a:r>
          </a:p>
          <a:p>
            <a:r>
              <a:rPr lang="da-DK" dirty="0" smtClean="0"/>
              <a:t>Investing</a:t>
            </a:r>
          </a:p>
          <a:p>
            <a:r>
              <a:rPr lang="da-DK" dirty="0" err="1" smtClean="0"/>
              <a:t>Researching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− The triangulation of experience...</a:t>
            </a:r>
          </a:p>
          <a:p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4145087" y="2321769"/>
            <a:ext cx="2803178" cy="2262292"/>
            <a:chOff x="0" y="0"/>
            <a:chExt cx="3965634" cy="3200400"/>
          </a:xfrm>
        </p:grpSpPr>
        <p:sp>
          <p:nvSpPr>
            <p:cNvPr id="15" name="Ligebenet trekant 14"/>
            <p:cNvSpPr/>
            <p:nvPr/>
          </p:nvSpPr>
          <p:spPr>
            <a:xfrm>
              <a:off x="0" y="0"/>
              <a:ext cx="3965634" cy="320040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16" name="Forbindelse 15"/>
            <p:cNvSpPr/>
            <p:nvPr/>
          </p:nvSpPr>
          <p:spPr>
            <a:xfrm>
              <a:off x="1937982" y="1869744"/>
              <a:ext cx="116840" cy="106045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17" name="Lige pilforbindelse 16"/>
            <p:cNvCxnSpPr/>
            <p:nvPr/>
          </p:nvCxnSpPr>
          <p:spPr>
            <a:xfrm flipV="1">
              <a:off x="1992573" y="300251"/>
              <a:ext cx="0" cy="157353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pilforbindelse 17"/>
            <p:cNvCxnSpPr/>
            <p:nvPr/>
          </p:nvCxnSpPr>
          <p:spPr>
            <a:xfrm>
              <a:off x="1992573" y="1937982"/>
              <a:ext cx="1530350" cy="1025355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pilforbindelse 18"/>
            <p:cNvCxnSpPr/>
            <p:nvPr/>
          </p:nvCxnSpPr>
          <p:spPr>
            <a:xfrm flipH="1">
              <a:off x="416257" y="1937982"/>
              <a:ext cx="1576070" cy="102870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boks 10"/>
          <p:cNvSpPr txBox="1"/>
          <p:nvPr/>
        </p:nvSpPr>
        <p:spPr>
          <a:xfrm>
            <a:off x="4829476" y="1990405"/>
            <a:ext cx="14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5">
                    <a:lumMod val="50000"/>
                  </a:schemeClr>
                </a:solidFill>
              </a:rPr>
              <a:t>REGULATING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2697241" y="4397910"/>
            <a:ext cx="14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5">
                    <a:lumMod val="50000"/>
                  </a:schemeClr>
                </a:solidFill>
              </a:rPr>
              <a:t>CONSULTING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982991" y="4416487"/>
            <a:ext cx="14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5">
                    <a:lumMod val="50000"/>
                  </a:schemeClr>
                </a:solidFill>
              </a:rPr>
              <a:t>INVESTING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4788032" y="3360154"/>
            <a:ext cx="15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5">
                    <a:lumMod val="50000"/>
                  </a:schemeClr>
                </a:solidFill>
              </a:rPr>
              <a:t>RESEARCHING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Countryside surrounding cities</a:t>
            </a:r>
          </a:p>
          <a:p>
            <a:r>
              <a:rPr lang="da-DK" dirty="0" smtClean="0"/>
              <a:t>Hunting in packs like wolves</a:t>
            </a:r>
          </a:p>
          <a:p>
            <a:r>
              <a:rPr lang="da-DK" dirty="0" smtClean="0"/>
              <a:t>Helping hands from the Chinese Government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 smtClean="0"/>
              <a:t>	Oil for mobile communications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 smtClean="0"/>
              <a:t>  Export credits and State lending efforts</a:t>
            </a:r>
          </a:p>
          <a:p>
            <a:r>
              <a:rPr lang="da-DK" dirty="0" smtClean="0"/>
              <a:t>A different business model</a:t>
            </a:r>
          </a:p>
          <a:p>
            <a:r>
              <a:rPr lang="da-DK" dirty="0" smtClean="0"/>
              <a:t>Africa as a ”pitstop” towards the industrially developed countries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4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/>
              <a:t>“…nearly every African country has partnered with the Chinese company in some form. Usually, that means either smartphone distribution or network infrastructure deployment”</a:t>
            </a:r>
            <a:endParaRPr lang="da-DK" sz="4400" i="1" dirty="0"/>
          </a:p>
        </p:txBody>
      </p:sp>
    </p:spTree>
    <p:extLst>
      <p:ext uri="{BB962C8B-B14F-4D97-AF65-F5344CB8AC3E}">
        <p14:creationId xmlns:p14="http://schemas.microsoft.com/office/powerpoint/2010/main" val="3606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30396" r="57724" b="43465"/>
          <a:stretch/>
        </p:blipFill>
        <p:spPr bwMode="auto">
          <a:xfrm>
            <a:off x="1259632" y="2208658"/>
            <a:ext cx="6653397" cy="33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30158" r="57824" b="43365"/>
          <a:stretch/>
        </p:blipFill>
        <p:spPr bwMode="auto">
          <a:xfrm>
            <a:off x="1187624" y="2276872"/>
            <a:ext cx="6626699" cy="333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29780" r="57894" b="43457"/>
          <a:stretch/>
        </p:blipFill>
        <p:spPr bwMode="auto">
          <a:xfrm>
            <a:off x="1403648" y="2348880"/>
            <a:ext cx="6264696" cy="32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30132" r="57821" b="43445"/>
          <a:stretch/>
        </p:blipFill>
        <p:spPr bwMode="auto">
          <a:xfrm>
            <a:off x="1259632" y="2420888"/>
            <a:ext cx="643931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a-DK" sz="4000" b="1" cap="small" dirty="0">
                <a:latin typeface="+mn-lt"/>
                <a:ea typeface="+mn-ea"/>
                <a:cs typeface="+mn-cs"/>
              </a:rPr>
              <a:t>Huawei as a Black Swan company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29955" r="57775" b="43566"/>
          <a:stretch/>
        </p:blipFill>
        <p:spPr bwMode="auto">
          <a:xfrm>
            <a:off x="1259632" y="2420888"/>
            <a:ext cx="6575260" cy="33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286</Words>
  <Application>Microsoft Office PowerPoint</Application>
  <PresentationFormat>Skærmshow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Office Theme</vt:lpstr>
      <vt:lpstr>Michael Moesgaard Andersen mma@aag.dk</vt:lpstr>
      <vt:lpstr>Experience from:</vt:lpstr>
      <vt:lpstr>Huawei</vt:lpstr>
      <vt:lpstr>Huawei</vt:lpstr>
      <vt:lpstr>Huawei as a Black Swan company</vt:lpstr>
      <vt:lpstr>Huawei as a Black Swan company</vt:lpstr>
      <vt:lpstr>Huawei as a Black Swan company</vt:lpstr>
      <vt:lpstr>Huawei as a Black Swan company</vt:lpstr>
      <vt:lpstr>Huawei as a Black Swan company</vt:lpstr>
      <vt:lpstr>Huawei as a Black Swan company</vt:lpstr>
      <vt:lpstr>Huawei as a Black Swan company</vt:lpstr>
      <vt:lpstr>Huawei as a Black Swan company</vt:lpstr>
      <vt:lpstr>DANIDA</vt:lpstr>
      <vt:lpstr>On mobile communications</vt:lpstr>
      <vt:lpstr>The reality of today</vt:lpstr>
      <vt:lpstr>The case of Malawi</vt:lpstr>
      <vt:lpstr>Conclusions</vt:lpstr>
      <vt:lpstr>Poor Africans – most advanced usage!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Moesgaard Andersen mma@aag.dk</dc:title>
  <dc:creator>Michael Moesgaard Andersen</dc:creator>
  <cp:lastModifiedBy>Jette Sørensen</cp:lastModifiedBy>
  <cp:revision>47</cp:revision>
  <dcterms:created xsi:type="dcterms:W3CDTF">2014-11-13T18:47:10Z</dcterms:created>
  <dcterms:modified xsi:type="dcterms:W3CDTF">2014-11-17T10:10:48Z</dcterms:modified>
</cp:coreProperties>
</file>