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1" r:id="rId5"/>
    <p:sldId id="274" r:id="rId6"/>
    <p:sldId id="272" r:id="rId7"/>
    <p:sldId id="271" r:id="rId8"/>
    <p:sldId id="273" r:id="rId9"/>
    <p:sldId id="259" r:id="rId10"/>
    <p:sldId id="260" r:id="rId11"/>
    <p:sldId id="264" r:id="rId12"/>
    <p:sldId id="277" r:id="rId13"/>
    <p:sldId id="276" r:id="rId14"/>
    <p:sldId id="262" r:id="rId15"/>
    <p:sldId id="267" r:id="rId16"/>
    <p:sldId id="268" r:id="rId17"/>
    <p:sldId id="269" r:id="rId18"/>
    <p:sldId id="263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Word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RESEARCH\Chart%20in%20Microsoft%20Wor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Chart%202%20in%20Microsoft%20Word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Word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015507436570428"/>
          <c:y val="5.0925925925925937E-2"/>
          <c:w val="0.82684492563429646"/>
          <c:h val="0.83772382618839492"/>
        </c:manualLayout>
      </c:layout>
      <c:barChart>
        <c:barDir val="bar"/>
        <c:grouping val="clustered"/>
        <c:ser>
          <c:idx val="0"/>
          <c:order val="0"/>
          <c:tx>
            <c:strRef>
              <c:f>'[Chart in Microsoft Word]Sheet5'!$G$50</c:f>
              <c:strCache>
                <c:ptCount val="1"/>
                <c:pt idx="0">
                  <c:v>Post-paid subscriptions</c:v>
                </c:pt>
              </c:strCache>
            </c:strRef>
          </c:tx>
          <c:cat>
            <c:numRef>
              <c:f>'[Chart in Microsoft Word]Sheet5'!$H$49:$L$49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'[Chart in Microsoft Word]Sheet5'!$H$50:$L$50</c:f>
              <c:numCache>
                <c:formatCode>General</c:formatCode>
                <c:ptCount val="5"/>
                <c:pt idx="0">
                  <c:v>199761</c:v>
                </c:pt>
                <c:pt idx="1">
                  <c:v>226888</c:v>
                </c:pt>
                <c:pt idx="2">
                  <c:v>236436</c:v>
                </c:pt>
                <c:pt idx="3">
                  <c:v>302403</c:v>
                </c:pt>
                <c:pt idx="4">
                  <c:v>607569</c:v>
                </c:pt>
              </c:numCache>
            </c:numRef>
          </c:val>
        </c:ser>
        <c:ser>
          <c:idx val="1"/>
          <c:order val="1"/>
          <c:tx>
            <c:strRef>
              <c:f>'[Chart in Microsoft Word]Sheet5'!$G$51</c:f>
              <c:strCache>
                <c:ptCount val="1"/>
                <c:pt idx="0">
                  <c:v>Prepaid subscriptions</c:v>
                </c:pt>
              </c:strCache>
            </c:strRef>
          </c:tx>
          <c:cat>
            <c:numRef>
              <c:f>'[Chart in Microsoft Word]Sheet5'!$H$49:$L$49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'[Chart in Microsoft Word]Sheet5'!$H$51:$L$51</c:f>
              <c:numCache>
                <c:formatCode>General</c:formatCode>
                <c:ptCount val="5"/>
                <c:pt idx="0">
                  <c:v>19685497</c:v>
                </c:pt>
                <c:pt idx="1">
                  <c:v>4993814</c:v>
                </c:pt>
                <c:pt idx="2">
                  <c:v>26744335</c:v>
                </c:pt>
                <c:pt idx="3">
                  <c:v>30429351</c:v>
                </c:pt>
                <c:pt idx="4">
                  <c:v>31222434</c:v>
                </c:pt>
              </c:numCache>
            </c:numRef>
          </c:val>
        </c:ser>
        <c:ser>
          <c:idx val="2"/>
          <c:order val="2"/>
          <c:tx>
            <c:strRef>
              <c:f>'[Chart in Microsoft Word]Sheet5'!$G$52</c:f>
              <c:strCache>
                <c:ptCount val="1"/>
                <c:pt idx="0">
                  <c:v>Total mobile subscriptions</c:v>
                </c:pt>
              </c:strCache>
            </c:strRef>
          </c:tx>
          <c:cat>
            <c:numRef>
              <c:f>'[Chart in Microsoft Word]Sheet5'!$H$49:$L$49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'[Chart in Microsoft Word]Sheet5'!$H$52:$L$52</c:f>
              <c:numCache>
                <c:formatCode>General</c:formatCode>
                <c:ptCount val="5"/>
                <c:pt idx="0">
                  <c:v>19885258</c:v>
                </c:pt>
                <c:pt idx="1">
                  <c:v>25220702</c:v>
                </c:pt>
                <c:pt idx="2">
                  <c:v>26980771</c:v>
                </c:pt>
                <c:pt idx="3">
                  <c:v>29849336</c:v>
                </c:pt>
                <c:pt idx="4">
                  <c:v>31830003</c:v>
                </c:pt>
              </c:numCache>
            </c:numRef>
          </c:val>
        </c:ser>
        <c:axId val="77473280"/>
        <c:axId val="77474816"/>
      </c:barChart>
      <c:catAx>
        <c:axId val="77473280"/>
        <c:scaling>
          <c:orientation val="minMax"/>
        </c:scaling>
        <c:axPos val="l"/>
        <c:numFmt formatCode="General" sourceLinked="1"/>
        <c:tickLblPos val="nextTo"/>
        <c:crossAx val="77474816"/>
        <c:crosses val="autoZero"/>
        <c:auto val="1"/>
        <c:lblAlgn val="ctr"/>
        <c:lblOffset val="100"/>
      </c:catAx>
      <c:valAx>
        <c:axId val="77474816"/>
        <c:scaling>
          <c:orientation val="minMax"/>
        </c:scaling>
        <c:axPos val="b"/>
        <c:majorGridlines/>
        <c:numFmt formatCode="General" sourceLinked="1"/>
        <c:tickLblPos val="nextTo"/>
        <c:crossAx val="77473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070856932357275"/>
          <c:y val="0.51459208223972008"/>
          <c:w val="0.27929143067642809"/>
          <c:h val="0.30414916885389331"/>
        </c:manualLayout>
      </c:layout>
    </c:legend>
    <c:plotVisOnly val="1"/>
    <c:dispBlanksAs val="gap"/>
  </c:chart>
  <c:txPr>
    <a:bodyPr/>
    <a:lstStyle/>
    <a:p>
      <a:pPr>
        <a:defRPr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Mobile money transfer subscriptions -</a:t>
            </a:r>
          </a:p>
          <a:p>
            <a:pPr>
              <a:defRPr/>
            </a:pPr>
            <a:r>
              <a:rPr lang="en-US"/>
              <a:t>June 2014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Sheet3!$E$23</c:f>
              <c:strCache>
                <c:ptCount val="1"/>
                <c:pt idx="0">
                  <c:v>Subscriptions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Sheet3!$D$24:$D$29</c:f>
              <c:strCache>
                <c:ptCount val="6"/>
                <c:pt idx="0">
                  <c:v>Safaricom -M-Pesa</c:v>
                </c:pt>
                <c:pt idx="1">
                  <c:v>Airtel-Money</c:v>
                </c:pt>
                <c:pt idx="2">
                  <c:v>Yu-Cash</c:v>
                </c:pt>
                <c:pt idx="3">
                  <c:v>Orange-money</c:v>
                </c:pt>
                <c:pt idx="4">
                  <c:v>MobiKash</c:v>
                </c:pt>
                <c:pt idx="5">
                  <c:v>Total </c:v>
                </c:pt>
              </c:strCache>
            </c:strRef>
          </c:cat>
          <c:val>
            <c:numRef>
              <c:f>Sheet3!$E$24:$E$29</c:f>
              <c:numCache>
                <c:formatCode>#,##0</c:formatCode>
                <c:ptCount val="6"/>
                <c:pt idx="0">
                  <c:v>19776056</c:v>
                </c:pt>
                <c:pt idx="1">
                  <c:v>3238754</c:v>
                </c:pt>
                <c:pt idx="2">
                  <c:v>2147139</c:v>
                </c:pt>
                <c:pt idx="3">
                  <c:v>185463</c:v>
                </c:pt>
                <c:pt idx="4">
                  <c:v>1263665</c:v>
                </c:pt>
                <c:pt idx="5">
                  <c:v>26611077</c:v>
                </c:pt>
              </c:numCache>
            </c:numRef>
          </c:val>
        </c:ser>
        <c:gapWidth val="219"/>
        <c:overlap val="-27"/>
        <c:axId val="77511680"/>
        <c:axId val="77611776"/>
      </c:barChart>
      <c:catAx>
        <c:axId val="775116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7611776"/>
        <c:crosses val="autoZero"/>
        <c:auto val="1"/>
        <c:lblAlgn val="ctr"/>
        <c:lblOffset val="100"/>
      </c:catAx>
      <c:valAx>
        <c:axId val="776117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7511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5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stack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'[Chart 2 in Microsoft Word]Sheet1'!$B$15:$B$18</c:f>
              <c:strCache>
                <c:ptCount val="4"/>
                <c:pt idx="0">
                  <c:v>Safaricom</c:v>
                </c:pt>
                <c:pt idx="1">
                  <c:v>Telkom (Orange) </c:v>
                </c:pt>
                <c:pt idx="2">
                  <c:v>Essar Telecom (Yu) </c:v>
                </c:pt>
                <c:pt idx="3">
                  <c:v>Airtel Networks </c:v>
                </c:pt>
              </c:strCache>
            </c:strRef>
          </c:cat>
          <c:val>
            <c:numRef>
              <c:f>'[Chart 2 in Microsoft Word]Sheet1'!$C$15:$C$18</c:f>
              <c:numCache>
                <c:formatCode>0.00%</c:formatCode>
                <c:ptCount val="4"/>
                <c:pt idx="0">
                  <c:v>0.67800000000000116</c:v>
                </c:pt>
                <c:pt idx="1">
                  <c:v>7.6999999999999999E-2</c:v>
                </c:pt>
                <c:pt idx="2" formatCode="0%">
                  <c:v>8.0000000000000043E-2</c:v>
                </c:pt>
                <c:pt idx="3">
                  <c:v>0.16500000000000001</c:v>
                </c:pt>
              </c:numCache>
            </c:numRef>
          </c:val>
        </c:ser>
        <c:overlap val="100"/>
        <c:axId val="77645312"/>
        <c:axId val="77646848"/>
      </c:barChart>
      <c:catAx>
        <c:axId val="77645312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77646848"/>
        <c:crossesAt val="0"/>
        <c:auto val="1"/>
        <c:lblAlgn val="ctr"/>
        <c:lblOffset val="100"/>
      </c:catAx>
      <c:valAx>
        <c:axId val="77646848"/>
        <c:scaling>
          <c:orientation val="minMax"/>
        </c:scaling>
        <c:axPos val="b"/>
        <c:majorGridlines/>
        <c:numFmt formatCode="0%" sourceLinked="0"/>
        <c:tickLblPos val="nextTo"/>
        <c:crossAx val="77645312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2013 Kenya Mobile Revenue</a:t>
            </a:r>
            <a:r>
              <a:rPr lang="en-US" sz="1200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Shares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defRPr/>
            </a:pP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</a:p>
        </c:rich>
      </c:tx>
      <c:layout>
        <c:manualLayout>
          <c:xMode val="edge"/>
          <c:yMode val="edge"/>
          <c:x val="8.6263779527559037E-2"/>
          <c:y val="0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'[Chart in Microsoft Word]revenue mobile phone'!$G$8</c:f>
              <c:strCache>
                <c:ptCount val="1"/>
                <c:pt idx="0">
                  <c:v>2013 Mobile Revenues by %</c:v>
                </c:pt>
              </c:strCache>
            </c:strRef>
          </c:tx>
          <c:explosion val="5"/>
          <c:dLbls>
            <c:dLbl>
              <c:idx val="1"/>
              <c:layout>
                <c:manualLayout>
                  <c:x val="-2.0772419072615948E-2"/>
                  <c:y val="9.4578384210922364E-2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Airtel Networks 7.40</a:t>
                    </a:r>
                  </a:p>
                </c:rich>
              </c:tx>
              <c:dLblPos val="bestFit"/>
              <c:showVal val="1"/>
              <c:showCatName val="1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1464785651793525E-2"/>
                  <c:y val="7.1619551270813734E-3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Telkom Kenya (Orange) 5</a:t>
                    </a:r>
                  </a:p>
                </c:rich>
              </c:tx>
              <c:dLblPos val="bestFit"/>
              <c:showVal val="1"/>
              <c:showCatName val="1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488954505686793E-2"/>
                  <c:y val="7.5161134141686261E-3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Essar Telcom 2.1</a:t>
                    </a:r>
                  </a:p>
                </c:rich>
              </c:tx>
              <c:dLblPos val="bestFit"/>
              <c:showVal val="1"/>
              <c:showCatName val="1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Val val="1"/>
            <c:showCatName val="1"/>
            <c:separator> 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'[Chart in Microsoft Word]revenue mobile phone'!$F$9:$F$12</c:f>
              <c:strCache>
                <c:ptCount val="4"/>
                <c:pt idx="0">
                  <c:v>Safaricom</c:v>
                </c:pt>
                <c:pt idx="1">
                  <c:v>Airtel Networks</c:v>
                </c:pt>
                <c:pt idx="2">
                  <c:v>Telkom Kenya (Orange)</c:v>
                </c:pt>
                <c:pt idx="3">
                  <c:v>Essar Telcom</c:v>
                </c:pt>
              </c:strCache>
            </c:strRef>
          </c:cat>
          <c:val>
            <c:numRef>
              <c:f>'[Chart in Microsoft Word]revenue mobile phone'!$G$9:$G$12</c:f>
              <c:numCache>
                <c:formatCode>0.00</c:formatCode>
                <c:ptCount val="4"/>
                <c:pt idx="0" formatCode="General">
                  <c:v>85.5</c:v>
                </c:pt>
                <c:pt idx="1">
                  <c:v>7.4</c:v>
                </c:pt>
                <c:pt idx="2" formatCode="General">
                  <c:v>5</c:v>
                </c:pt>
                <c:pt idx="3" formatCode="General">
                  <c:v>2.1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13DE5-DDDE-4080-A46D-06E6C7C6B077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8FC62-043E-4A29-8673-B39502D19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8FC62-043E-4A29-8673-B39502D19E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3934A-945B-46A3-B0D2-0B472C8DDA3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FBB94-8326-45B7-9AFA-87F65DC75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 fontScale="90000"/>
          </a:bodyPr>
          <a:lstStyle/>
          <a:p>
            <a:r>
              <a:rPr lang="en-GB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Mobile technologies and innovation within Sub-Saharan Africa; a case of the M-</a:t>
            </a:r>
            <a:r>
              <a:rPr lang="en-GB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mobile payment system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GB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sz="20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Roseline</a:t>
            </a:r>
            <a:r>
              <a:rPr lang="en-GB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Wanjiru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Newcastle Business School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Northumbria University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Newcastle upon Tyne, UK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Some local uses of M-</a:t>
            </a:r>
            <a:r>
              <a:rPr lang="en-GB" sz="3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 in </a:t>
            </a:r>
            <a:r>
              <a:rPr lang="en-GB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Kenya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754563"/>
          </a:xfrm>
        </p:spPr>
        <p:txBody>
          <a:bodyPr>
            <a:normAutofit fontScale="92500"/>
          </a:bodyPr>
          <a:lstStyle/>
          <a:p>
            <a:r>
              <a:rPr lang="en-GB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Person to person 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transfers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Transfers of small amounts between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family, friends or for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SMEs. Petty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traders typically take payment via M-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and can also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pay customers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’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change back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into customers’ M-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account.</a:t>
            </a:r>
            <a:endParaRPr lang="en-GB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ATM Withdrawals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alternative access to M-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funds as cash</a:t>
            </a:r>
          </a:p>
          <a:p>
            <a:r>
              <a:rPr lang="en-GB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Lipa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Karo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learning institutions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M-</a:t>
            </a:r>
            <a:r>
              <a:rPr lang="en-GB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account and a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Paybill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number receive school fees</a:t>
            </a:r>
          </a:p>
          <a:p>
            <a:r>
              <a:rPr lang="en-GB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Lipa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M-</a:t>
            </a:r>
            <a:r>
              <a:rPr lang="en-GB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walk-in customers paying over the counter for goods /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services</a:t>
            </a:r>
          </a:p>
          <a:p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M-</a:t>
            </a:r>
            <a:r>
              <a:rPr lang="en-GB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Pay 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Bill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remote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payments of electricity or water bills, loan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repayments </a:t>
            </a: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Company </a:t>
            </a:r>
            <a:r>
              <a:rPr lang="en-GB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Bulk 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payments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paying wages to workers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without bank accounts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into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their M-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accounts using a bulk payment service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en-GB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M-</a:t>
            </a:r>
            <a:r>
              <a:rPr lang="en-GB" sz="2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Safari 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Card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 local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users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can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load money via their M-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account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into a pre-payment card to make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local and international transactions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Tahoma" pitchFamily="34" charset="0"/>
                <a:ea typeface="Tahoma" pitchFamily="34" charset="0"/>
                <a:cs typeface="Tahoma" pitchFamily="34" charset="0"/>
              </a:rPr>
              <a:t>Additional mobile products in </a:t>
            </a:r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Kenya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558800">
                <a:tc>
                  <a:txBody>
                    <a:bodyPr/>
                    <a:lstStyle/>
                    <a:p>
                      <a:r>
                        <a:rPr lang="en-US" dirty="0" smtClean="0"/>
                        <a:t>Providers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Mobile money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Airtime credit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Airtime sharing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Safaricom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Tahoma"/>
                          <a:ea typeface="Calibri"/>
                          <a:cs typeface="Arial"/>
                        </a:rPr>
                        <a:t>M-</a:t>
                      </a:r>
                      <a:r>
                        <a:rPr lang="en-GB" sz="1800" dirty="0" err="1" smtClean="0">
                          <a:latin typeface="Tahoma"/>
                          <a:ea typeface="Calibri"/>
                          <a:cs typeface="Arial"/>
                        </a:rPr>
                        <a:t>Pesa</a:t>
                      </a:r>
                      <a:endParaRPr lang="en-US" sz="2800" dirty="0" smtClean="0">
                        <a:latin typeface="+mn-lt"/>
                        <a:ea typeface="SimSun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latin typeface="Tahoma"/>
                          <a:ea typeface="Calibri"/>
                          <a:cs typeface="Arial"/>
                        </a:rPr>
                        <a:t>OkoaJahazi</a:t>
                      </a:r>
                      <a:endParaRPr lang="en-US" sz="28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latin typeface="Tahoma"/>
                          <a:ea typeface="Calibri"/>
                          <a:cs typeface="Arial"/>
                        </a:rPr>
                        <a:t>Sambaza</a:t>
                      </a:r>
                      <a:endParaRPr lang="en-US" sz="2800" dirty="0">
                        <a:latin typeface="+mn-lt"/>
                        <a:ea typeface="SimSun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latin typeface="Tahoma"/>
                          <a:ea typeface="Calibri"/>
                          <a:cs typeface="Arial"/>
                        </a:rPr>
                        <a:t>Essar</a:t>
                      </a:r>
                      <a:r>
                        <a:rPr lang="en-GB" sz="1800" dirty="0" smtClean="0">
                          <a:latin typeface="Tahoma"/>
                          <a:ea typeface="Calibri"/>
                          <a:cs typeface="Arial"/>
                        </a:rPr>
                        <a:t> (Yu)</a:t>
                      </a:r>
                      <a:endParaRPr lang="en-US" sz="28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Tahoma"/>
                          <a:ea typeface="Calibri"/>
                          <a:cs typeface="Arial"/>
                        </a:rPr>
                        <a:t>Yu-Cash</a:t>
                      </a:r>
                      <a:endParaRPr lang="en-US" sz="28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latin typeface="Tahoma"/>
                          <a:ea typeface="Calibri"/>
                          <a:cs typeface="Arial"/>
                        </a:rPr>
                        <a:t>YuCredo</a:t>
                      </a:r>
                      <a:endParaRPr lang="en-US" sz="2800" dirty="0">
                        <a:latin typeface="+mn-lt"/>
                        <a:ea typeface="SimSun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Tahoma"/>
                          <a:ea typeface="Calibri"/>
                          <a:cs typeface="Arial"/>
                        </a:rPr>
                        <a:t>Share Airtime</a:t>
                      </a:r>
                      <a:endParaRPr lang="en-US" sz="28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latin typeface="Tahoma"/>
                          <a:ea typeface="Calibri"/>
                          <a:cs typeface="Arial"/>
                        </a:rPr>
                        <a:t>Airtel</a:t>
                      </a:r>
                      <a:r>
                        <a:rPr lang="en-GB" sz="1800" dirty="0" smtClean="0">
                          <a:latin typeface="Tahoma"/>
                          <a:ea typeface="Calibri"/>
                          <a:cs typeface="Arial"/>
                        </a:rPr>
                        <a:t> Networks</a:t>
                      </a:r>
                      <a:endParaRPr lang="en-US" sz="28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latin typeface="Tahoma"/>
                          <a:ea typeface="Calibri"/>
                          <a:cs typeface="Arial"/>
                        </a:rPr>
                        <a:t>Airtel</a:t>
                      </a:r>
                      <a:r>
                        <a:rPr lang="en-GB" sz="1800" dirty="0" smtClean="0">
                          <a:latin typeface="Tahoma"/>
                          <a:ea typeface="Calibri"/>
                          <a:cs typeface="Arial"/>
                        </a:rPr>
                        <a:t> Money</a:t>
                      </a:r>
                      <a:endParaRPr lang="en-US" sz="28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latin typeface="Tahoma"/>
                          <a:ea typeface="Calibri"/>
                          <a:cs typeface="Arial"/>
                        </a:rPr>
                        <a:t>Kopa</a:t>
                      </a:r>
                      <a:r>
                        <a:rPr lang="en-GB" sz="1800" dirty="0" smtClean="0">
                          <a:latin typeface="Tahoma"/>
                          <a:ea typeface="Calibri"/>
                          <a:cs typeface="Arial"/>
                        </a:rPr>
                        <a:t> Credo Advance</a:t>
                      </a:r>
                      <a:endParaRPr lang="en-US" sz="28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Tahoma"/>
                          <a:ea typeface="Calibri"/>
                          <a:cs typeface="Arial"/>
                        </a:rPr>
                        <a:t>Me2u</a:t>
                      </a:r>
                      <a:endParaRPr lang="en-US" sz="28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Tahoma"/>
                          <a:ea typeface="Calibri"/>
                          <a:cs typeface="Arial"/>
                        </a:rPr>
                        <a:t>Orange Telkom</a:t>
                      </a:r>
                      <a:endParaRPr lang="en-US" sz="28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Tahoma"/>
                          <a:ea typeface="Calibri"/>
                          <a:cs typeface="Arial"/>
                        </a:rPr>
                        <a:t>Orange Cash</a:t>
                      </a:r>
                      <a:endParaRPr lang="en-US" sz="2800" dirty="0">
                        <a:latin typeface="+mn-lt"/>
                        <a:ea typeface="SimSun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 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M-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and the competition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524000"/>
          <a:ext cx="8011421" cy="4469130"/>
        </p:xfrm>
        <a:graphic>
          <a:graphicData uri="http://schemas.openxmlformats.org/drawingml/2006/table">
            <a:tbl>
              <a:tblPr/>
              <a:tblGrid>
                <a:gridCol w="1569392"/>
                <a:gridCol w="1783408"/>
                <a:gridCol w="1597681"/>
                <a:gridCol w="1789181"/>
                <a:gridCol w="1271759"/>
              </a:tblGrid>
              <a:tr h="876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ahoma"/>
                          <a:ea typeface="Calibri"/>
                          <a:cs typeface="Arial"/>
                        </a:rPr>
                        <a:t>Mobile money product</a:t>
                      </a:r>
                      <a:endParaRPr lang="en-US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ahoma"/>
                          <a:ea typeface="Calibri"/>
                          <a:cs typeface="Arial"/>
                        </a:rPr>
                        <a:t>Company</a:t>
                      </a:r>
                      <a:endParaRPr lang="en-US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ahoma"/>
                          <a:ea typeface="Calibri"/>
                          <a:cs typeface="Arial"/>
                        </a:rPr>
                        <a:t>Mobile market share %</a:t>
                      </a:r>
                      <a:endParaRPr lang="en-US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Tahoma"/>
                          <a:ea typeface="Calibri"/>
                          <a:cs typeface="Arial"/>
                        </a:rPr>
                        <a:t>Year launched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M-Pesa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latin typeface="Tahoma"/>
                          <a:ea typeface="Calibri"/>
                          <a:cs typeface="Arial"/>
                        </a:rPr>
                        <a:t>Safaricom</a:t>
                      </a:r>
                      <a:endParaRPr lang="en-US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69.89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March 2007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latin typeface="Tahoma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Airtel money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Airtel Networks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ahoma"/>
                          <a:ea typeface="Calibri"/>
                          <a:cs typeface="Arial"/>
                        </a:rPr>
                        <a:t>15.20</a:t>
                      </a:r>
                      <a:endParaRPr lang="en-US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November 2010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latin typeface="Tahoma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Yu-cash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EssarTelcom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ahoma"/>
                          <a:ea typeface="Calibri"/>
                          <a:cs typeface="Arial"/>
                        </a:rPr>
                        <a:t>8.50</a:t>
                      </a:r>
                      <a:endParaRPr lang="en-US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December 2009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latin typeface="Tahoma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Orange money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Orange Telkom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6.37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ahoma"/>
                          <a:ea typeface="Calibri"/>
                          <a:cs typeface="Arial"/>
                        </a:rPr>
                        <a:t>November 2010</a:t>
                      </a:r>
                      <a:endParaRPr lang="en-US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latin typeface="Tahoma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(MobilePay)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(Tangaza)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latin typeface="Tahoma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ahoma"/>
                          <a:ea typeface="Calibri"/>
                          <a:cs typeface="Arial"/>
                        </a:rPr>
                        <a:t>*2014</a:t>
                      </a:r>
                      <a:endParaRPr lang="en-US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latin typeface="Tahoma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ahoma"/>
                          <a:ea typeface="Calibri"/>
                          <a:cs typeface="Arial"/>
                        </a:rPr>
                        <a:t>(</a:t>
                      </a:r>
                      <a:r>
                        <a:rPr lang="en-GB" sz="2000" dirty="0" err="1">
                          <a:latin typeface="Tahoma"/>
                          <a:ea typeface="Calibri"/>
                          <a:cs typeface="Arial"/>
                        </a:rPr>
                        <a:t>MobiKash</a:t>
                      </a:r>
                      <a:r>
                        <a:rPr lang="en-GB" sz="2000" dirty="0">
                          <a:latin typeface="Tahoma"/>
                          <a:ea typeface="Calibri"/>
                          <a:cs typeface="Arial"/>
                        </a:rPr>
                        <a:t>)</a:t>
                      </a:r>
                      <a:endParaRPr lang="en-US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ahoma"/>
                          <a:ea typeface="Calibri"/>
                          <a:cs typeface="Arial"/>
                        </a:rPr>
                        <a:t>(MobiKash)</a:t>
                      </a:r>
                      <a:endParaRPr lang="en-US" sz="280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latin typeface="Tahoma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ahoma"/>
                          <a:ea typeface="Calibri"/>
                          <a:cs typeface="Arial"/>
                        </a:rPr>
                        <a:t>*2014</a:t>
                      </a:r>
                      <a:endParaRPr lang="en-US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dirty="0">
                        <a:latin typeface="Tahoma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..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Some insights </a:t>
            </a:r>
            <a:r>
              <a:rPr lang="en-GB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from the M-</a:t>
            </a:r>
            <a:r>
              <a:rPr lang="en-GB" sz="3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experience so far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54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Success at increasing financial inclusion of the unbanked population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2006, 2009 and 2013 </a:t>
            </a:r>
            <a:r>
              <a:rPr lang="en-GB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FinAccess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national survey results</a:t>
            </a:r>
          </a:p>
          <a:p>
            <a:pPr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doption by both poor and middle classes 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(potential to address exclusion; poor, rural, nomadic, gender, ethnicity) </a:t>
            </a:r>
          </a:p>
          <a:p>
            <a:pPr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disrupting existing industries +potential for greater innovation</a:t>
            </a:r>
          </a:p>
          <a:p>
            <a:pPr>
              <a:buFontTx/>
              <a:buChar char="-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otential for creative pro-poor development interventions</a:t>
            </a:r>
          </a:p>
          <a:p>
            <a:pPr>
              <a:buFontTx/>
              <a:buChar char="-"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 context crucial:</a:t>
            </a:r>
          </a:p>
          <a:p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Existing Kenyan communication gaps arising from the widespread lack of fixed telephony infrastructure across the country, </a:t>
            </a:r>
          </a:p>
          <a:p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increased availability of cheap handsets locally.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Some M-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impacts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2006, 2009 and 2013 </a:t>
            </a:r>
            <a:r>
              <a:rPr lang="en-GB" sz="2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FinAccess</a:t>
            </a:r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national survey results</a:t>
            </a:r>
          </a:p>
          <a:p>
            <a:endParaRPr lang="en-GB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By 2013, nearly 31% of Kenyan GDP via mobile money including </a:t>
            </a:r>
            <a:r>
              <a:rPr lang="en-GB" sz="2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Mpesa</a:t>
            </a:r>
            <a:endParaRPr lang="en-GB" sz="2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GB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M-</a:t>
            </a:r>
            <a:r>
              <a:rPr lang="en-GB" sz="2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users </a:t>
            </a:r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more </a:t>
            </a:r>
            <a:r>
              <a:rPr lang="en-GB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inclined to save </a:t>
            </a:r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formally</a:t>
            </a:r>
            <a:r>
              <a:rPr lang="en-GB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, encouraging their inclusion in formal </a:t>
            </a:r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banking.</a:t>
            </a:r>
          </a:p>
          <a:p>
            <a:endParaRPr lang="en-GB" sz="2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Poor Kenyans previously largely unbanked </a:t>
            </a:r>
            <a:r>
              <a:rPr lang="en-GB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and excluded from various economic </a:t>
            </a:r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transactions, consigned </a:t>
            </a:r>
            <a:r>
              <a:rPr lang="en-GB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to </a:t>
            </a:r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informal, unregulated </a:t>
            </a:r>
            <a:r>
              <a:rPr lang="en-GB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mechanisms </a:t>
            </a:r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e.g. ‘merry-go-rounds’ or rotating </a:t>
            </a:r>
            <a:r>
              <a:rPr lang="en-GB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savings and credit associations (ROSCAs</a:t>
            </a:r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>
              <a:buNone/>
            </a:pPr>
            <a:endParaRPr lang="en-GB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Increased </a:t>
            </a:r>
            <a:r>
              <a:rPr lang="en-GB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sending and receiving transfer frequencies of smaller </a:t>
            </a:r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amounts - </a:t>
            </a:r>
            <a:r>
              <a:rPr lang="en-GB" sz="2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Morawcyznski&amp;Pickens</a:t>
            </a:r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(2009)</a:t>
            </a:r>
          </a:p>
          <a:p>
            <a:r>
              <a:rPr lang="en-GB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Lower revenues and profits for traditional banks and money transfer companies e.g. Western Union, </a:t>
            </a:r>
            <a:r>
              <a:rPr lang="en-GB" sz="2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MoneyGram</a:t>
            </a:r>
            <a:endParaRPr lang="en-GB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Some challenges in Kenya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Kenyan mobile market – ‘winner-takes-most’ model, with significant profit inequality and extreme market shares 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Proportion </a:t>
            </a:r>
            <a:r>
              <a:rPr lang="en-US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of market share by subscriptions: Kenyan mobile operators 2014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371600" y="2514600"/>
          <a:ext cx="6019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2013 Kenya Mobile Revenue</a:t>
            </a:r>
            <a:r>
              <a:rPr lang="en-US" sz="36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Shares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3600" dirty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Further insights from M-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678363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Regulatory capacity – intense lobbying by various interests (nods and winks), limits to CBK and CA formal regulation</a:t>
            </a:r>
          </a:p>
          <a:p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FDI impacts on local economy – varied</a:t>
            </a:r>
          </a:p>
          <a:p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Competition: monopoly profits </a:t>
            </a:r>
            <a:r>
              <a:rPr lang="en-US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vs</a:t>
            </a:r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consumer welfare</a:t>
            </a:r>
          </a:p>
          <a:p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Dominance of </a:t>
            </a:r>
            <a:r>
              <a:rPr lang="en-US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Safaricom</a:t>
            </a:r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Vodafone in mobile market</a:t>
            </a:r>
          </a:p>
          <a:p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Limited interoperability of M-</a:t>
            </a:r>
            <a:r>
              <a:rPr lang="en-US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system and tight control over </a:t>
            </a:r>
            <a:r>
              <a:rPr lang="en-US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Safaricom</a:t>
            </a:r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Agent network (anti-competitive concerns)</a:t>
            </a:r>
          </a:p>
          <a:p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Recent changes 2014 – pressure to open up system, court cases, Equity </a:t>
            </a:r>
            <a:r>
              <a:rPr lang="en-US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Bank+Airtel</a:t>
            </a:r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partnership</a:t>
            </a:r>
          </a:p>
          <a:p>
            <a:r>
              <a:rPr lang="en-GB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Policy </a:t>
            </a:r>
            <a:r>
              <a:rPr lang="en-GB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and regulatory ambiguity surrounding </a:t>
            </a:r>
            <a:r>
              <a:rPr lang="en-GB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M-</a:t>
            </a:r>
            <a:r>
              <a:rPr lang="en-GB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endParaRPr lang="en-GB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(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consumer protection and regulatory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proportionality)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 context crucial in assessing applicability elsewhere</a:t>
            </a:r>
          </a:p>
          <a:p>
            <a:endParaRPr lang="en-US" sz="2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Developing effective </a:t>
            </a:r>
            <a:r>
              <a:rPr lang="en-GB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mobile financial services 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en-GB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Supportive institutional environment, including both consumer protection and regulatory proportionality.</a:t>
            </a:r>
          </a:p>
          <a:p>
            <a:pPr>
              <a:spcBef>
                <a:spcPts val="0"/>
              </a:spcBef>
              <a:buNone/>
            </a:pPr>
            <a:endParaRPr lang="en-GB" sz="2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M-</a:t>
            </a:r>
            <a:r>
              <a:rPr lang="en-GB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GB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; - regulation at the intersection between </a:t>
            </a:r>
            <a:r>
              <a:rPr lang="en-GB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the financial and telecommunications sectors, with resulting policy uncertainty</a:t>
            </a:r>
            <a:endParaRPr lang="en-GB" sz="2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GB" sz="2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Other factors include  </a:t>
            </a:r>
            <a:endParaRPr lang="en-GB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market competitiveness</a:t>
            </a:r>
          </a:p>
          <a:p>
            <a:pPr>
              <a:spcBef>
                <a:spcPts val="0"/>
              </a:spcBef>
            </a:pPr>
            <a:r>
              <a:rPr lang="en-GB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GB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end-user environment including agent and distribution networks</a:t>
            </a:r>
            <a:r>
              <a:rPr lang="en-GB" dirty="0"/>
              <a:t>. </a:t>
            </a:r>
            <a:endParaRPr lang="en-GB" dirty="0" smtClean="0"/>
          </a:p>
          <a:p>
            <a:pPr>
              <a:spcBef>
                <a:spcPts val="0"/>
              </a:spcBef>
            </a:pPr>
            <a:endParaRPr lang="en-GB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 context crucial in assessing applicability elsewhere</a:t>
            </a:r>
            <a:endParaRPr lang="en-US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Adoption of ICT in 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Sub-Saharan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Africa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Rapid adoption</a:t>
            </a:r>
          </a:p>
          <a:p>
            <a:pPr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Leapfrogging existing gaps</a:t>
            </a:r>
          </a:p>
          <a:p>
            <a:pPr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M-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 interesting case of ICT adoption in peripheral contexts</a:t>
            </a:r>
          </a:p>
          <a:p>
            <a:pPr>
              <a:buFontTx/>
              <a:buChar char="-"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Some challenges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widespread lack of regional and national infrastructures to support reliable connectivity</a:t>
            </a:r>
          </a:p>
          <a:p>
            <a:pPr>
              <a:buFontTx/>
              <a:buChar char="-"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hallenging regulatory and policy environments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Inequality and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marginalisation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Development context</a:t>
            </a:r>
          </a:p>
          <a:p>
            <a:pPr>
              <a:buFontTx/>
              <a:buChar char="-"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Mobile technologies and growth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839200" cy="5486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Broad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academic consensus on the sources of economic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growth</a:t>
            </a:r>
          </a:p>
          <a:p>
            <a:pPr>
              <a:spcBef>
                <a:spcPts val="0"/>
              </a:spcBef>
              <a:buNone/>
            </a:pPr>
            <a:r>
              <a:rPr lang="en-US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Capital accumulation for investment, commercial </a:t>
            </a:r>
            <a:r>
              <a:rPr lang="en-US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expansion from </a:t>
            </a:r>
            <a:r>
              <a:rPr lang="en-US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specialization and </a:t>
            </a:r>
            <a:r>
              <a:rPr lang="en-US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trade, scale and size effects from increases in output or population growth, and increases in the stock of human knowledge as </a:t>
            </a:r>
            <a:r>
              <a:rPr lang="en-US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r>
              <a:rPr lang="en-US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result of technological and institutional </a:t>
            </a:r>
            <a:r>
              <a:rPr lang="en-US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changes , </a:t>
            </a:r>
            <a:r>
              <a:rPr lang="en-GB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Solow</a:t>
            </a:r>
            <a:r>
              <a:rPr lang="en-GB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, 1957; </a:t>
            </a:r>
            <a:r>
              <a:rPr lang="en-GB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Schumpeter 1942</a:t>
            </a:r>
            <a:r>
              <a:rPr lang="en-GB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  <a:r>
              <a:rPr lang="en-GB" sz="18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Abramovitz</a:t>
            </a:r>
            <a:r>
              <a:rPr lang="en-GB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1993; Nelson 1995; </a:t>
            </a:r>
            <a:r>
              <a:rPr lang="en-GB" sz="18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Romer</a:t>
            </a:r>
            <a:r>
              <a:rPr lang="en-GB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1990</a:t>
            </a:r>
            <a:r>
              <a:rPr lang="en-GB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>
              <a:spcBef>
                <a:spcPts val="0"/>
              </a:spcBef>
              <a:buNone/>
            </a:pPr>
            <a:endParaRPr lang="en-GB" sz="20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Solow’s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growth model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growth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as arising from two sources; the rate of technological progress and convergence (Solow 1957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>
              <a:spcBef>
                <a:spcPts val="0"/>
              </a:spcBef>
              <a:buNone/>
            </a:pP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Schumpeterian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notion of creative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destruction and links to African innovation</a:t>
            </a:r>
          </a:p>
          <a:p>
            <a:pPr>
              <a:spcBef>
                <a:spcPts val="0"/>
              </a:spcBef>
              <a:buNone/>
            </a:pPr>
            <a:r>
              <a:rPr lang="en-GB" sz="2000" dirty="0" smtClean="0"/>
              <a:t>	- endogenous growth</a:t>
            </a:r>
          </a:p>
          <a:p>
            <a:pPr>
              <a:spcBef>
                <a:spcPts val="0"/>
              </a:spcBef>
              <a:buNone/>
            </a:pP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Technology transfer can lead to changes in total factor productivity, which in turn contributes to economic growth and eventually economic development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Positive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relationship between a country’s output and mobile phone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density ?</a:t>
            </a:r>
          </a:p>
          <a:p>
            <a:pPr>
              <a:spcBef>
                <a:spcPts val="0"/>
              </a:spcBef>
              <a:buNone/>
            </a:pP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aution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when making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predictions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on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African countries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’ growth rates based on </a:t>
            </a:r>
            <a:r>
              <a:rPr lang="en-GB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ICT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Sub-Saharan Africa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just"/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Widely acknowledged challenges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the ability to attract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investment into infrastructure, esp.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in the four key sectors of transport, energy, water and ICT. </a:t>
            </a: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GB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World Bank study into the state of infrastructure in 24 African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countries. Conclusion;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poor state of electricity, roads, ICT and water infrastructure effectively reduced national economic growth by two percentage points annually, while cutting productivity by 40 percent (World Bank, 2009). 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Two common challenges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recognized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particularly within the African ICT sectors; namely; (a) the lack of regional or national backbone infrastructure to support connectivity, and secondly (b) the challenging regulatory and policy environments that influence African countries’ ability to attract investment. 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Connect Africa goals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Key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success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factors critical for African ICT development</a:t>
            </a:r>
          </a:p>
          <a:p>
            <a:pPr>
              <a:spcBef>
                <a:spcPts val="0"/>
              </a:spcBef>
              <a:buNone/>
            </a:pP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 The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expansion of broadband backbone infrastructures and access networks, including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national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and regional interconnectivity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initiatives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internet exchange points and rural 	connectivity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b).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enhancement of workforce training to engender employment and growth of the ICT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sectors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c).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Stimulating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the development of locally relevant ICT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content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services and applications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d).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Developing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enabling policy and regulatory environments for investment, including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regional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harmonization. 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Kenya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Typical low-income developing country in Sub-Saharan Africa</a:t>
            </a:r>
          </a:p>
          <a:p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GNI per capita $860</a:t>
            </a:r>
          </a:p>
          <a:p>
            <a:endParaRPr lang="en-GB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40% of Kenya’s estimated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44 million population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of 44million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are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very poor, living on less than $1.25 per day, while over 60% are classed as poor, living on below $2 per day. </a:t>
            </a: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About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 quarter of the country’s population live in urban areas while the rest are rural-based (World Bank development Indicators, 2014).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n-GB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SimSun" pitchFamily="2" charset="-122"/>
                <a:cs typeface="Tahoma" pitchFamily="34" charset="0"/>
              </a:rPr>
              <a:t>Kenya</a:t>
            </a:r>
            <a:r>
              <a:rPr lang="en-GB" altLang="zh-CN" sz="2400" b="1" dirty="0">
                <a:ea typeface="SimSun" pitchFamily="2" charset="-122"/>
                <a:cs typeface="Tahoma" pitchFamily="34" charset="0"/>
              </a:rPr>
              <a:t>’</a:t>
            </a:r>
            <a:r>
              <a:rPr kumimoji="0" lang="en-GB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SimSun" pitchFamily="2" charset="-122"/>
                <a:cs typeface="Tahoma" pitchFamily="34" charset="0"/>
              </a:rPr>
              <a:t>s telecommunications profile:  </a:t>
            </a:r>
            <a:br>
              <a:rPr kumimoji="0" lang="en-GB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SimSun" pitchFamily="2" charset="-122"/>
                <a:cs typeface="Tahoma" pitchFamily="34" charset="0"/>
              </a:rPr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990600"/>
          <a:ext cx="7391400" cy="2675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850"/>
                <a:gridCol w="1847850"/>
                <a:gridCol w="1847850"/>
                <a:gridCol w="1847850"/>
              </a:tblGrid>
              <a:tr h="4180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ahoma" pitchFamily="34" charset="0"/>
                        </a:rPr>
                        <a:t>April - June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02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ahoma"/>
                          <a:ea typeface="Calibri"/>
                          <a:cs typeface="Arial"/>
                        </a:rPr>
                        <a:t>Subscriptions</a:t>
                      </a:r>
                      <a:endParaRPr lang="en-US" sz="20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Penetration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4717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ahoma"/>
                          <a:ea typeface="Calibri"/>
                          <a:cs typeface="Arial"/>
                        </a:rPr>
                        <a:t>Mobile phone subscriptions</a:t>
                      </a:r>
                      <a:endParaRPr lang="en-US" sz="2000" dirty="0">
                        <a:latin typeface="+mn-lt"/>
                        <a:ea typeface="SimSun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ahoma"/>
                          <a:ea typeface="Calibri"/>
                          <a:cs typeface="Arial"/>
                        </a:rPr>
                        <a:t>32.2 million</a:t>
                      </a:r>
                      <a:endParaRPr lang="en-US" sz="20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ahoma"/>
                          <a:ea typeface="Calibri"/>
                          <a:cs typeface="Arial"/>
                        </a:rPr>
                        <a:t>79.2 %</a:t>
                      </a:r>
                      <a:endParaRPr lang="en-US" sz="20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5971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ahoma"/>
                          <a:ea typeface="Calibri"/>
                          <a:cs typeface="Arial"/>
                        </a:rPr>
                        <a:t>Fixed line subscriptions</a:t>
                      </a:r>
                      <a:endParaRPr lang="en-US" sz="20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ahoma"/>
                          <a:ea typeface="Calibri"/>
                          <a:cs typeface="Arial"/>
                        </a:rPr>
                        <a:t>201, 233</a:t>
                      </a:r>
                      <a:endParaRPr lang="en-US" sz="2000" dirty="0" smtClean="0">
                        <a:latin typeface="+mn-lt"/>
                        <a:ea typeface="SimSun"/>
                        <a:cs typeface="Arial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86400" y="2819400"/>
            <a:ext cx="31076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GB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SimSun" pitchFamily="2" charset="-122"/>
                <a:cs typeface="Tahoma" pitchFamily="34" charset="0"/>
              </a:rPr>
              <a:t>Communications Authority of Kenya (2014)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381000" y="3733801"/>
            <a:ext cx="85344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By end 1990s, 1 in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every 1000 adult Kenyans owned a mobile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phone. By 2010, 90 mobile phones in every 100 Kenyan adults (World Bank 2010)</a:t>
            </a:r>
          </a:p>
          <a:p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Traditional technologies remain relevant: radio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still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has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wide coverage, with nearly 80% of the population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having access to radio terminals.  Two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out of every five people have access to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televisions (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Kenya National ICT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survey 2010)</a:t>
            </a:r>
          </a:p>
          <a:p>
            <a:endParaRPr lang="en-GB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Mobile phones in Kenya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None/>
            </a:pP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Most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popular new form of ICT 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within a  peripheral African economy </a:t>
            </a:r>
          </a:p>
          <a:p>
            <a:pPr>
              <a:buNone/>
            </a:pP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en-GB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raditional technologies such as radio still very relevant</a:t>
            </a:r>
          </a:p>
          <a:p>
            <a:pPr>
              <a:buNone/>
            </a:pPr>
            <a:endParaRPr lang="en-GB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Trends in </a:t>
            </a:r>
            <a:r>
              <a:rPr lang="en-GB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Kenyan mobile phone usage 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2009-2014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914400" y="2971800"/>
          <a:ext cx="7924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M-PESA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307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opular mobile money  in Kenya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transcending simple e-payment system to wider development applications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attention linked to potential development possibilities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Insight into diverse Africa?</a:t>
            </a:r>
          </a:p>
          <a:p>
            <a:pPr>
              <a:buNone/>
            </a:pPr>
            <a:r>
              <a:rPr lang="en-GB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distinctive ways in which mobile technologies used and appropriated in peripheral, African contexts beyond dominant models informed by outsider, elite or Western priorities.</a:t>
            </a:r>
          </a:p>
          <a:p>
            <a:pPr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How replicable 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1258</Words>
  <Application>Microsoft Office PowerPoint</Application>
  <PresentationFormat>On-screen Show (4:3)</PresentationFormat>
  <Paragraphs>190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Mobile technologies and innovation within Sub-Saharan Africa; a case of the M-Pesa mobile payment system </vt:lpstr>
      <vt:lpstr>Adoption of ICT in  Sub-Saharan Africa</vt:lpstr>
      <vt:lpstr>Mobile technologies and growth</vt:lpstr>
      <vt:lpstr>Sub-Saharan Africa</vt:lpstr>
      <vt:lpstr>Connect Africa goals</vt:lpstr>
      <vt:lpstr>Kenya</vt:lpstr>
      <vt:lpstr>Kenya’s telecommunications profile:   </vt:lpstr>
      <vt:lpstr>Mobile phones in Kenya</vt:lpstr>
      <vt:lpstr>M-PESA</vt:lpstr>
      <vt:lpstr>Some local uses of M-Pesa in Kenya</vt:lpstr>
      <vt:lpstr>Slide 11</vt:lpstr>
      <vt:lpstr>Additional mobile products in Kenya</vt:lpstr>
      <vt:lpstr>M-Pesa and the competition</vt:lpstr>
      <vt:lpstr>Some insights from the M-Pesa experience so far</vt:lpstr>
      <vt:lpstr>Some M-Pesa impacts</vt:lpstr>
      <vt:lpstr>Some challenges in Kenya</vt:lpstr>
      <vt:lpstr>2013 Kenya Mobile Revenue Shares </vt:lpstr>
      <vt:lpstr>Further insights from M-Pesa</vt:lpstr>
      <vt:lpstr>Developing effective mobile financial services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technologies and innovation within Sub-Saharan Africa; a case of the M-Pesa mobile payment system </dc:title>
  <dc:creator>Datis Khajeheian</dc:creator>
  <cp:lastModifiedBy>patricia</cp:lastModifiedBy>
  <cp:revision>47</cp:revision>
  <dcterms:created xsi:type="dcterms:W3CDTF">2014-11-17T09:24:07Z</dcterms:created>
  <dcterms:modified xsi:type="dcterms:W3CDTF">2014-11-17T12:46:01Z</dcterms:modified>
</cp:coreProperties>
</file>